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ppt" ContentType="application/haansoftppt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825" r:id="rId2"/>
    <p:sldId id="1016" r:id="rId3"/>
    <p:sldId id="827" r:id="rId4"/>
    <p:sldId id="976" r:id="rId5"/>
    <p:sldId id="830" r:id="rId6"/>
    <p:sldId id="974" r:id="rId7"/>
    <p:sldId id="977" r:id="rId8"/>
    <p:sldId id="975" r:id="rId9"/>
    <p:sldId id="836" r:id="rId10"/>
    <p:sldId id="841" r:id="rId11"/>
    <p:sldId id="842" r:id="rId12"/>
    <p:sldId id="845" r:id="rId13"/>
    <p:sldId id="849" r:id="rId14"/>
    <p:sldId id="850" r:id="rId15"/>
    <p:sldId id="856" r:id="rId16"/>
    <p:sldId id="857" r:id="rId17"/>
    <p:sldId id="859" r:id="rId18"/>
    <p:sldId id="888" r:id="rId19"/>
    <p:sldId id="863" r:id="rId20"/>
    <p:sldId id="864" r:id="rId21"/>
    <p:sldId id="865" r:id="rId22"/>
    <p:sldId id="866" r:id="rId23"/>
    <p:sldId id="867" r:id="rId24"/>
    <p:sldId id="868" r:id="rId25"/>
    <p:sldId id="869" r:id="rId26"/>
    <p:sldId id="870" r:id="rId27"/>
    <p:sldId id="871" r:id="rId28"/>
    <p:sldId id="872" r:id="rId29"/>
    <p:sldId id="1014" r:id="rId30"/>
    <p:sldId id="999" r:id="rId31"/>
    <p:sldId id="1000" r:id="rId32"/>
    <p:sldId id="1001" r:id="rId33"/>
    <p:sldId id="1002" r:id="rId34"/>
    <p:sldId id="1003" r:id="rId35"/>
    <p:sldId id="1004" r:id="rId36"/>
    <p:sldId id="1005" r:id="rId37"/>
    <p:sldId id="1006" r:id="rId38"/>
    <p:sldId id="1007" r:id="rId39"/>
    <p:sldId id="1008" r:id="rId40"/>
    <p:sldId id="1009" r:id="rId41"/>
    <p:sldId id="1010" r:id="rId42"/>
    <p:sldId id="989" r:id="rId43"/>
    <p:sldId id="990" r:id="rId44"/>
    <p:sldId id="1011" r:id="rId45"/>
    <p:sldId id="1012" r:id="rId46"/>
    <p:sldId id="1013" r:id="rId47"/>
    <p:sldId id="992" r:id="rId48"/>
    <p:sldId id="1015" r:id="rId49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rgbClr val="363F6E"/>
      </a:buClr>
      <a:buSzPct val="80000"/>
      <a:buFont typeface="Symbol" pitchFamily="18" charset="2"/>
      <a:buChar char="·"/>
      <a:defRPr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rgbClr val="363F6E"/>
      </a:buClr>
      <a:buSzPct val="80000"/>
      <a:buFont typeface="Symbol" pitchFamily="18" charset="2"/>
      <a:buChar char="·"/>
      <a:defRPr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rgbClr val="363F6E"/>
      </a:buClr>
      <a:buSzPct val="80000"/>
      <a:buFont typeface="Symbol" pitchFamily="18" charset="2"/>
      <a:buChar char="·"/>
      <a:defRPr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rgbClr val="363F6E"/>
      </a:buClr>
      <a:buSzPct val="80000"/>
      <a:buFont typeface="Symbol" pitchFamily="18" charset="2"/>
      <a:buChar char="·"/>
      <a:defRPr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rgbClr val="363F6E"/>
      </a:buClr>
      <a:buSzPct val="80000"/>
      <a:buFont typeface="Symbol" pitchFamily="18" charset="2"/>
      <a:buChar char="·"/>
      <a:defRPr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accent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7FF67"/>
    <a:srgbClr val="000099"/>
    <a:srgbClr val="D2F2FA"/>
    <a:srgbClr val="00CC00"/>
    <a:srgbClr val="9933FF"/>
    <a:srgbClr val="F92A0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94660"/>
  </p:normalViewPr>
  <p:slideViewPr>
    <p:cSldViewPr>
      <p:cViewPr>
        <p:scale>
          <a:sx n="60" d="100"/>
          <a:sy n="60" d="100"/>
        </p:scale>
        <p:origin x="-2010" y="-168"/>
      </p:cViewPr>
      <p:guideLst>
        <p:guide orient="horz" pos="3600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114"/>
    </p:cViewPr>
  </p:sorterViewPr>
  <p:notesViewPr>
    <p:cSldViewPr>
      <p:cViewPr>
        <p:scale>
          <a:sx n="66" d="100"/>
          <a:sy n="66" d="100"/>
        </p:scale>
        <p:origin x="-1608" y="414"/>
      </p:cViewPr>
      <p:guideLst>
        <p:guide orient="horz" pos="289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43" tIns="45871" rIns="91743" bIns="45871" numCol="1" anchor="t" anchorCtr="0" compatLnSpc="1">
            <a:prstTxWarp prst="textNoShape">
              <a:avLst/>
            </a:prstTxWarp>
          </a:bodyPr>
          <a:lstStyle>
            <a:lvl1pPr defTabSz="917575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43" tIns="45871" rIns="91743" bIns="45871" numCol="1" anchor="t" anchorCtr="0" compatLnSpc="1">
            <a:prstTxWarp prst="textNoShape">
              <a:avLst/>
            </a:prstTxWarp>
          </a:bodyPr>
          <a:lstStyle>
            <a:lvl1pPr algn="r" defTabSz="917575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2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43" tIns="45871" rIns="91743" bIns="45871" numCol="1" anchor="b" anchorCtr="0" compatLnSpc="1">
            <a:prstTxWarp prst="textNoShape">
              <a:avLst/>
            </a:prstTxWarp>
          </a:bodyPr>
          <a:lstStyle>
            <a:lvl1pPr defTabSz="917575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2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43" tIns="45871" rIns="91743" bIns="45871" numCol="1" anchor="b" anchorCtr="0" compatLnSpc="1">
            <a:prstTxWarp prst="textNoShape">
              <a:avLst/>
            </a:prstTxWarp>
          </a:bodyPr>
          <a:lstStyle>
            <a:lvl1pPr algn="r" defTabSz="917575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E02E8E4E-9E4C-4736-B4AC-E56AF1A50CD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37616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43" tIns="45871" rIns="91743" bIns="45871" numCol="1" anchor="t" anchorCtr="0" compatLnSpc="1">
            <a:prstTxWarp prst="textNoShape">
              <a:avLst/>
            </a:prstTxWarp>
          </a:bodyPr>
          <a:lstStyle>
            <a:lvl1pPr defTabSz="917575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43" tIns="45871" rIns="91743" bIns="45871" numCol="1" anchor="t" anchorCtr="0" compatLnSpc="1">
            <a:prstTxWarp prst="textNoShape">
              <a:avLst/>
            </a:prstTxWarp>
          </a:bodyPr>
          <a:lstStyle>
            <a:lvl1pPr algn="r" defTabSz="917575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90563"/>
            <a:ext cx="4598988" cy="3449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0388"/>
            <a:ext cx="5029200" cy="413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43" tIns="45871" rIns="91743" bIns="458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43" tIns="45871" rIns="91743" bIns="45871" numCol="1" anchor="b" anchorCtr="0" compatLnSpc="1">
            <a:prstTxWarp prst="textNoShape">
              <a:avLst/>
            </a:prstTxWarp>
          </a:bodyPr>
          <a:lstStyle>
            <a:lvl1pPr defTabSz="917575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43" tIns="45871" rIns="91743" bIns="45871" numCol="1" anchor="b" anchorCtr="0" compatLnSpc="1">
            <a:prstTxWarp prst="textNoShape">
              <a:avLst/>
            </a:prstTxWarp>
          </a:bodyPr>
          <a:lstStyle>
            <a:lvl1pPr algn="r" defTabSz="917575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D18F05AD-C85D-4866-AAB6-B7872ED128D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74079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D9E77C72-9BA5-490C-91CE-76021900068F}" type="slidenum">
              <a:rPr lang="ko-KR" altLang="en-US" smtClean="0">
                <a:solidFill>
                  <a:schemeClr val="tx1"/>
                </a:solidFill>
                <a:latin typeface="Times New Roman" pitchFamily="18" charset="0"/>
              </a:rPr>
              <a:pPr/>
              <a:t>1</a:t>
            </a:fld>
            <a:endParaRPr lang="en-US" altLang="ko-KR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2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95325"/>
            <a:ext cx="4630738" cy="3473450"/>
          </a:xfrm>
          <a:ln/>
        </p:spPr>
      </p:sp>
      <p:sp>
        <p:nvSpPr>
          <p:cNvPr id="5427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04875" y="4400550"/>
            <a:ext cx="5048250" cy="4090988"/>
          </a:xfrm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2BC99EFE-D213-49EE-8C84-CF8FB90BFADA}" type="slidenum">
              <a:rPr lang="ko-KR" altLang="en-US" smtClean="0">
                <a:solidFill>
                  <a:schemeClr val="tx1"/>
                </a:solidFill>
                <a:latin typeface="Times New Roman" pitchFamily="18" charset="0"/>
              </a:rPr>
              <a:pPr/>
              <a:t>10</a:t>
            </a:fld>
            <a:endParaRPr lang="en-US" altLang="ko-KR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19973BE0-68B0-4BE8-B2D5-B3CB5B2224DF}" type="slidenum">
              <a:rPr lang="ko-KR" altLang="en-US" smtClean="0">
                <a:solidFill>
                  <a:schemeClr val="tx1"/>
                </a:solidFill>
                <a:latin typeface="Times New Roman" pitchFamily="18" charset="0"/>
              </a:rPr>
              <a:pPr/>
              <a:t>11</a:t>
            </a:fld>
            <a:endParaRPr lang="en-US" altLang="ko-KR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0555D323-11C9-4ED7-8AA9-7B77F8FB0939}" type="slidenum">
              <a:rPr lang="ko-KR" altLang="en-US" smtClean="0">
                <a:solidFill>
                  <a:schemeClr val="tx1"/>
                </a:solidFill>
                <a:latin typeface="Times New Roman" pitchFamily="18" charset="0"/>
              </a:rPr>
              <a:pPr/>
              <a:t>12</a:t>
            </a:fld>
            <a:endParaRPr lang="en-US" altLang="ko-KR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515F5C86-BD9E-44A8-962E-C42F766FDE54}" type="slidenum">
              <a:rPr lang="ko-KR" altLang="en-US" smtClean="0">
                <a:solidFill>
                  <a:schemeClr val="tx1"/>
                </a:solidFill>
                <a:latin typeface="Times New Roman" pitchFamily="18" charset="0"/>
              </a:rPr>
              <a:pPr/>
              <a:t>13</a:t>
            </a:fld>
            <a:endParaRPr lang="en-US" altLang="ko-KR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59C78543-BB55-44BB-8667-07717DDC653D}" type="slidenum">
              <a:rPr lang="ko-KR" altLang="en-US" smtClean="0">
                <a:solidFill>
                  <a:schemeClr val="tx1"/>
                </a:solidFill>
                <a:latin typeface="Times New Roman" pitchFamily="18" charset="0"/>
              </a:rPr>
              <a:pPr/>
              <a:t>14</a:t>
            </a:fld>
            <a:endParaRPr lang="en-US" altLang="ko-KR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911A089A-B9D2-4CDC-B71D-13B33F73E3FB}" type="slidenum">
              <a:rPr lang="ko-KR" altLang="en-US" smtClean="0">
                <a:solidFill>
                  <a:schemeClr val="tx1"/>
                </a:solidFill>
                <a:latin typeface="Times New Roman" pitchFamily="18" charset="0"/>
              </a:rPr>
              <a:pPr/>
              <a:t>15</a:t>
            </a:fld>
            <a:endParaRPr lang="en-US" altLang="ko-KR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27A8556D-E4EA-4A47-997D-9EF873BEA335}" type="slidenum">
              <a:rPr lang="ko-KR" altLang="en-US" smtClean="0">
                <a:solidFill>
                  <a:schemeClr val="tx1"/>
                </a:solidFill>
                <a:latin typeface="Times New Roman" pitchFamily="18" charset="0"/>
              </a:rPr>
              <a:pPr/>
              <a:t>16</a:t>
            </a:fld>
            <a:endParaRPr lang="en-US" altLang="ko-KR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C0770324-6B07-4FC0-9F44-E91F3269F06D}" type="slidenum">
              <a:rPr lang="ko-KR" altLang="en-US" smtClean="0">
                <a:solidFill>
                  <a:schemeClr val="tx1"/>
                </a:solidFill>
                <a:latin typeface="Times New Roman" pitchFamily="18" charset="0"/>
              </a:rPr>
              <a:pPr/>
              <a:t>17</a:t>
            </a:fld>
            <a:endParaRPr lang="en-US" altLang="ko-KR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20AED2A0-96FD-4237-A899-C3C4E2F16EC9}" type="slidenum">
              <a:rPr lang="ko-KR" altLang="en-US" smtClean="0">
                <a:solidFill>
                  <a:schemeClr val="tx1"/>
                </a:solidFill>
                <a:latin typeface="Times New Roman" pitchFamily="18" charset="0"/>
              </a:rPr>
              <a:pPr/>
              <a:t>18</a:t>
            </a:fld>
            <a:endParaRPr lang="en-US" altLang="ko-KR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3C411D28-BC33-4431-BB81-3E9687D99CAA}" type="slidenum">
              <a:rPr lang="ko-KR" altLang="en-US" smtClean="0">
                <a:solidFill>
                  <a:schemeClr val="tx1"/>
                </a:solidFill>
                <a:latin typeface="Times New Roman" pitchFamily="18" charset="0"/>
              </a:rPr>
              <a:pPr/>
              <a:t>19</a:t>
            </a:fld>
            <a:endParaRPr lang="en-US" altLang="ko-KR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B6BEE4FD-269A-46DE-8255-773123B57CA4}" type="slidenum">
              <a:rPr lang="ko-KR" altLang="en-US" smtClean="0">
                <a:solidFill>
                  <a:schemeClr val="tx1"/>
                </a:solidFill>
                <a:latin typeface="Times New Roman" pitchFamily="18" charset="0"/>
              </a:rPr>
              <a:pPr/>
              <a:t>2</a:t>
            </a:fld>
            <a:endParaRPr lang="en-US" altLang="ko-KR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95325"/>
            <a:ext cx="4630738" cy="3473450"/>
          </a:xfrm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04875" y="4400550"/>
            <a:ext cx="5048250" cy="4090988"/>
          </a:xfrm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B1F850FC-9AFC-4BC3-A590-F342E8F95F72}" type="slidenum">
              <a:rPr lang="ko-KR" altLang="en-US" smtClean="0">
                <a:solidFill>
                  <a:schemeClr val="tx1"/>
                </a:solidFill>
                <a:latin typeface="Times New Roman" pitchFamily="18" charset="0"/>
              </a:rPr>
              <a:pPr/>
              <a:t>20</a:t>
            </a:fld>
            <a:endParaRPr lang="en-US" altLang="ko-KR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37BBED1F-2A97-4432-AB84-92F8368D14AE}" type="slidenum">
              <a:rPr lang="ko-KR" altLang="en-US" smtClean="0">
                <a:solidFill>
                  <a:schemeClr val="tx1"/>
                </a:solidFill>
                <a:latin typeface="Times New Roman" pitchFamily="18" charset="0"/>
              </a:rPr>
              <a:pPr/>
              <a:t>21</a:t>
            </a:fld>
            <a:endParaRPr lang="en-US" altLang="ko-KR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82C28B94-4FF6-4CBC-8D67-EE567DD3566B}" type="slidenum">
              <a:rPr lang="ko-KR" altLang="en-US" smtClean="0">
                <a:solidFill>
                  <a:schemeClr val="tx1"/>
                </a:solidFill>
                <a:latin typeface="Times New Roman" pitchFamily="18" charset="0"/>
              </a:rPr>
              <a:pPr/>
              <a:t>22</a:t>
            </a:fld>
            <a:endParaRPr lang="en-US" altLang="ko-KR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3535D4DB-C504-417E-A054-48B9189F08F2}" type="slidenum">
              <a:rPr lang="ko-KR" altLang="en-US" smtClean="0">
                <a:solidFill>
                  <a:schemeClr val="tx1"/>
                </a:solidFill>
                <a:latin typeface="Times New Roman" pitchFamily="18" charset="0"/>
              </a:rPr>
              <a:pPr/>
              <a:t>23</a:t>
            </a:fld>
            <a:endParaRPr lang="en-US" altLang="ko-KR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8FDB6ADD-3FB5-40B5-B721-FC962589FA8B}" type="slidenum">
              <a:rPr lang="ko-KR" altLang="en-US" smtClean="0">
                <a:solidFill>
                  <a:schemeClr val="tx1"/>
                </a:solidFill>
                <a:latin typeface="Times New Roman" pitchFamily="18" charset="0"/>
              </a:rPr>
              <a:pPr/>
              <a:t>24</a:t>
            </a:fld>
            <a:endParaRPr lang="en-US" altLang="ko-KR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33CF89C9-6FDE-4F27-9450-48E031F38473}" type="slidenum">
              <a:rPr lang="ko-KR" altLang="en-US" smtClean="0">
                <a:solidFill>
                  <a:schemeClr val="tx1"/>
                </a:solidFill>
                <a:latin typeface="Times New Roman" pitchFamily="18" charset="0"/>
              </a:rPr>
              <a:pPr/>
              <a:t>25</a:t>
            </a:fld>
            <a:endParaRPr lang="en-US" altLang="ko-KR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1F8CFF17-83CB-4309-816B-054670B4ABCA}" type="slidenum">
              <a:rPr lang="ko-KR" altLang="en-US" smtClean="0">
                <a:solidFill>
                  <a:schemeClr val="tx1"/>
                </a:solidFill>
                <a:latin typeface="Times New Roman" pitchFamily="18" charset="0"/>
              </a:rPr>
              <a:pPr/>
              <a:t>26</a:t>
            </a:fld>
            <a:endParaRPr lang="en-US" altLang="ko-KR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67D6F111-B071-4936-B893-ECE22F1188AD}" type="slidenum">
              <a:rPr lang="ko-KR" altLang="en-US" smtClean="0">
                <a:solidFill>
                  <a:schemeClr val="tx1"/>
                </a:solidFill>
                <a:latin typeface="Times New Roman" pitchFamily="18" charset="0"/>
              </a:rPr>
              <a:pPr/>
              <a:t>27</a:t>
            </a:fld>
            <a:endParaRPr lang="en-US" altLang="ko-KR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A919EC20-7B38-4220-ADF1-75B11F559E0A}" type="slidenum">
              <a:rPr lang="ko-KR" altLang="en-US" smtClean="0">
                <a:solidFill>
                  <a:schemeClr val="tx1"/>
                </a:solidFill>
                <a:latin typeface="Times New Roman" pitchFamily="18" charset="0"/>
              </a:rPr>
              <a:pPr/>
              <a:t>28</a:t>
            </a:fld>
            <a:endParaRPr lang="en-US" altLang="ko-KR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2A0A9E61-F385-4960-BEBC-913A3CE95985}" type="slidenum">
              <a:rPr lang="ko-KR" altLang="en-US" smtClean="0">
                <a:solidFill>
                  <a:schemeClr val="tx1"/>
                </a:solidFill>
                <a:latin typeface="Times New Roman" pitchFamily="18" charset="0"/>
              </a:rPr>
              <a:pPr/>
              <a:t>30</a:t>
            </a:fld>
            <a:endParaRPr lang="en-US" altLang="ko-KR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650520C2-B169-4E02-818B-341B211AF3A7}" type="slidenum">
              <a:rPr lang="ko-KR" altLang="en-US" smtClean="0">
                <a:solidFill>
                  <a:schemeClr val="tx1"/>
                </a:solidFill>
                <a:latin typeface="Times New Roman" pitchFamily="18" charset="0"/>
              </a:rPr>
              <a:pPr/>
              <a:t>3</a:t>
            </a:fld>
            <a:endParaRPr lang="en-US" altLang="ko-KR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3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95325"/>
            <a:ext cx="4630738" cy="3473450"/>
          </a:xfrm>
          <a:ln/>
        </p:spPr>
      </p:sp>
      <p:sp>
        <p:nvSpPr>
          <p:cNvPr id="5632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04875" y="4400550"/>
            <a:ext cx="5048250" cy="4090988"/>
          </a:xfrm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2D9A47DB-DAFE-404D-9068-A83B589B1B67}" type="slidenum">
              <a:rPr lang="ko-KR" altLang="en-US" smtClean="0">
                <a:solidFill>
                  <a:schemeClr val="tx1"/>
                </a:solidFill>
                <a:latin typeface="Times New Roman" pitchFamily="18" charset="0"/>
              </a:rPr>
              <a:pPr/>
              <a:t>33</a:t>
            </a:fld>
            <a:endParaRPr lang="en-US" altLang="ko-KR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C4934C12-03DA-42F5-B646-DDDA0F205F99}" type="slidenum">
              <a:rPr lang="ko-KR" altLang="en-US" smtClean="0">
                <a:solidFill>
                  <a:schemeClr val="tx1"/>
                </a:solidFill>
                <a:latin typeface="Times New Roman" pitchFamily="18" charset="0"/>
              </a:rPr>
              <a:pPr/>
              <a:t>34</a:t>
            </a:fld>
            <a:endParaRPr lang="en-US" altLang="ko-KR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B9013EEC-D9C0-41AA-98D0-76A57E8D692E}" type="slidenum">
              <a:rPr lang="ko-KR" altLang="en-US" smtClean="0">
                <a:solidFill>
                  <a:schemeClr val="tx1"/>
                </a:solidFill>
                <a:latin typeface="Times New Roman" pitchFamily="18" charset="0"/>
              </a:rPr>
              <a:pPr/>
              <a:t>35</a:t>
            </a:fld>
            <a:endParaRPr lang="en-US" altLang="ko-KR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69F6DA4F-5325-4D2B-B326-C1D4857F07AB}" type="slidenum">
              <a:rPr lang="ko-KR" altLang="en-US" smtClean="0">
                <a:solidFill>
                  <a:schemeClr val="tx1"/>
                </a:solidFill>
                <a:latin typeface="Times New Roman" pitchFamily="18" charset="0"/>
              </a:rPr>
              <a:pPr/>
              <a:t>36</a:t>
            </a:fld>
            <a:endParaRPr lang="en-US" altLang="ko-KR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8E7A1D09-8132-41EB-BB09-12B3CC22B6D1}" type="slidenum">
              <a:rPr lang="ko-KR" altLang="en-US" smtClean="0">
                <a:solidFill>
                  <a:schemeClr val="tx1"/>
                </a:solidFill>
                <a:latin typeface="Times New Roman" pitchFamily="18" charset="0"/>
              </a:rPr>
              <a:pPr/>
              <a:t>37</a:t>
            </a:fld>
            <a:endParaRPr lang="en-US" altLang="ko-KR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259FFC40-F7D1-4836-BC39-13D608BBB3BD}" type="slidenum">
              <a:rPr lang="ko-KR" altLang="en-US" smtClean="0">
                <a:solidFill>
                  <a:schemeClr val="tx1"/>
                </a:solidFill>
                <a:latin typeface="Times New Roman" pitchFamily="18" charset="0"/>
              </a:rPr>
              <a:pPr/>
              <a:t>39</a:t>
            </a:fld>
            <a:endParaRPr lang="en-US" altLang="ko-KR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3FA78004-05FB-4049-910E-13F975AB292C}" type="slidenum">
              <a:rPr lang="ko-KR" altLang="en-US" smtClean="0">
                <a:solidFill>
                  <a:schemeClr val="tx1"/>
                </a:solidFill>
                <a:latin typeface="Times New Roman" pitchFamily="18" charset="0"/>
              </a:rPr>
              <a:pPr/>
              <a:t>4</a:t>
            </a:fld>
            <a:endParaRPr lang="en-US" altLang="ko-KR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7347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07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D970CD0B-4181-4A9E-BE9A-4D74ED20F7B5}" type="slidenum">
              <a:rPr lang="ko-KR" altLang="en-US" smtClean="0">
                <a:solidFill>
                  <a:schemeClr val="tx1"/>
                </a:solidFill>
                <a:latin typeface="Times New Roman" pitchFamily="18" charset="0"/>
              </a:rPr>
              <a:pPr/>
              <a:t>5</a:t>
            </a:fld>
            <a:endParaRPr lang="en-US" altLang="ko-KR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95325"/>
            <a:ext cx="4630738" cy="3473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400550"/>
            <a:ext cx="5048250" cy="4090988"/>
          </a:xfrm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7D02000A-FB76-41F7-9402-3E76E5674B62}" type="slidenum">
              <a:rPr lang="ko-KR" altLang="en-US" smtClean="0">
                <a:solidFill>
                  <a:schemeClr val="tx1"/>
                </a:solidFill>
                <a:latin typeface="Times New Roman" pitchFamily="18" charset="0"/>
              </a:rPr>
              <a:pPr/>
              <a:t>6</a:t>
            </a:fld>
            <a:endParaRPr lang="en-US" altLang="ko-KR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93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95325"/>
            <a:ext cx="4630738" cy="3473450"/>
          </a:xfrm>
          <a:ln/>
        </p:spPr>
      </p:sp>
      <p:sp>
        <p:nvSpPr>
          <p:cNvPr id="5939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04875" y="4400550"/>
            <a:ext cx="5048250" cy="4090988"/>
          </a:xfrm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82671F8D-3FF6-4793-97FD-2B4CECB163BD}" type="slidenum">
              <a:rPr lang="ko-KR" altLang="en-US" smtClean="0">
                <a:solidFill>
                  <a:schemeClr val="tx1"/>
                </a:solidFill>
                <a:latin typeface="Times New Roman" pitchFamily="18" charset="0"/>
              </a:rPr>
              <a:pPr/>
              <a:t>7</a:t>
            </a:fld>
            <a:endParaRPr lang="en-US" altLang="ko-KR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04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6CFBF95D-B302-432C-B787-CA9D6027F98F}" type="slidenum">
              <a:rPr lang="ko-KR" altLang="en-US" smtClean="0">
                <a:solidFill>
                  <a:schemeClr val="tx1"/>
                </a:solidFill>
                <a:latin typeface="Times New Roman" pitchFamily="18" charset="0"/>
              </a:rPr>
              <a:pPr/>
              <a:t>8</a:t>
            </a:fld>
            <a:endParaRPr lang="en-US" altLang="ko-KR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4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95325"/>
            <a:ext cx="4630738" cy="3473450"/>
          </a:xfrm>
          <a:ln/>
        </p:spPr>
      </p:sp>
      <p:sp>
        <p:nvSpPr>
          <p:cNvPr id="6144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04875" y="4400550"/>
            <a:ext cx="5048250" cy="4090988"/>
          </a:xfrm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125DF001-7435-44BA-93DE-8B72E794F3DA}" type="slidenum">
              <a:rPr lang="ko-KR" altLang="en-US" smtClean="0">
                <a:solidFill>
                  <a:schemeClr val="tx1"/>
                </a:solidFill>
                <a:latin typeface="Times New Roman" pitchFamily="18" charset="0"/>
              </a:rPr>
              <a:pPr/>
              <a:t>9</a:t>
            </a:fld>
            <a:endParaRPr lang="en-US" altLang="ko-KR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95325"/>
            <a:ext cx="4630738" cy="34734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400550"/>
            <a:ext cx="5048250" cy="4090988"/>
          </a:xfrm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Relationship Id="rId9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DD7E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2143125" y="0"/>
            <a:ext cx="6315075" cy="6858000"/>
            <a:chOff x="2083" y="265"/>
            <a:chExt cx="3143" cy="3682"/>
          </a:xfrm>
        </p:grpSpPr>
        <p:sp>
          <p:nvSpPr>
            <p:cNvPr id="4" name="Freeform 65"/>
            <p:cNvSpPr>
              <a:spLocks/>
            </p:cNvSpPr>
            <p:nvPr/>
          </p:nvSpPr>
          <p:spPr bwMode="auto">
            <a:xfrm>
              <a:off x="2083" y="265"/>
              <a:ext cx="3143" cy="3682"/>
            </a:xfrm>
            <a:custGeom>
              <a:avLst/>
              <a:gdLst>
                <a:gd name="T0" fmla="*/ 2460 w 2465"/>
                <a:gd name="T1" fmla="*/ 3512 h 3682"/>
                <a:gd name="T2" fmla="*/ 2971 w 2465"/>
                <a:gd name="T3" fmla="*/ 3531 h 3682"/>
                <a:gd name="T4" fmla="*/ 3126 w 2465"/>
                <a:gd name="T5" fmla="*/ 3528 h 3682"/>
                <a:gd name="T6" fmla="*/ 3421 w 2465"/>
                <a:gd name="T7" fmla="*/ 3466 h 3682"/>
                <a:gd name="T8" fmla="*/ 4366 w 2465"/>
                <a:gd name="T9" fmla="*/ 3406 h 3682"/>
                <a:gd name="T10" fmla="*/ 5186 w 2465"/>
                <a:gd name="T11" fmla="*/ 3327 h 3682"/>
                <a:gd name="T12" fmla="*/ 6123 w 2465"/>
                <a:gd name="T13" fmla="*/ 3083 h 3682"/>
                <a:gd name="T14" fmla="*/ 6378 w 2465"/>
                <a:gd name="T15" fmla="*/ 2899 h 3682"/>
                <a:gd name="T16" fmla="*/ 6045 w 2465"/>
                <a:gd name="T17" fmla="*/ 2718 h 3682"/>
                <a:gd name="T18" fmla="*/ 5782 w 2465"/>
                <a:gd name="T19" fmla="*/ 2547 h 3682"/>
                <a:gd name="T20" fmla="*/ 5372 w 2465"/>
                <a:gd name="T21" fmla="*/ 2344 h 3682"/>
                <a:gd name="T22" fmla="*/ 5450 w 2465"/>
                <a:gd name="T23" fmla="*/ 2303 h 3682"/>
                <a:gd name="T24" fmla="*/ 5244 w 2465"/>
                <a:gd name="T25" fmla="*/ 2252 h 3682"/>
                <a:gd name="T26" fmla="*/ 4960 w 2465"/>
                <a:gd name="T27" fmla="*/ 2176 h 3682"/>
                <a:gd name="T28" fmla="*/ 4394 w 2465"/>
                <a:gd name="T29" fmla="*/ 2059 h 3682"/>
                <a:gd name="T30" fmla="*/ 3693 w 2465"/>
                <a:gd name="T31" fmla="*/ 1889 h 3682"/>
                <a:gd name="T32" fmla="*/ 3594 w 2465"/>
                <a:gd name="T33" fmla="*/ 1856 h 3682"/>
                <a:gd name="T34" fmla="*/ 3409 w 2465"/>
                <a:gd name="T35" fmla="*/ 1778 h 3682"/>
                <a:gd name="T36" fmla="*/ 3693 w 2465"/>
                <a:gd name="T37" fmla="*/ 1729 h 3682"/>
                <a:gd name="T38" fmla="*/ 4084 w 2465"/>
                <a:gd name="T39" fmla="*/ 1702 h 3682"/>
                <a:gd name="T40" fmla="*/ 4505 w 2465"/>
                <a:gd name="T41" fmla="*/ 1536 h 3682"/>
                <a:gd name="T42" fmla="*/ 4854 w 2465"/>
                <a:gd name="T43" fmla="*/ 1412 h 3682"/>
                <a:gd name="T44" fmla="*/ 4982 w 2465"/>
                <a:gd name="T45" fmla="*/ 1339 h 3682"/>
                <a:gd name="T46" fmla="*/ 5254 w 2465"/>
                <a:gd name="T47" fmla="*/ 1287 h 3682"/>
                <a:gd name="T48" fmla="*/ 5497 w 2465"/>
                <a:gd name="T49" fmla="*/ 1268 h 3682"/>
                <a:gd name="T50" fmla="*/ 5861 w 2465"/>
                <a:gd name="T51" fmla="*/ 1184 h 3682"/>
                <a:gd name="T52" fmla="*/ 5508 w 2465"/>
                <a:gd name="T53" fmla="*/ 1000 h 3682"/>
                <a:gd name="T54" fmla="*/ 5479 w 2465"/>
                <a:gd name="T55" fmla="*/ 908 h 3682"/>
                <a:gd name="T56" fmla="*/ 5939 w 2465"/>
                <a:gd name="T57" fmla="*/ 875 h 3682"/>
                <a:gd name="T58" fmla="*/ 6123 w 2465"/>
                <a:gd name="T59" fmla="*/ 537 h 3682"/>
                <a:gd name="T60" fmla="*/ 6123 w 2465"/>
                <a:gd name="T61" fmla="*/ 426 h 3682"/>
                <a:gd name="T62" fmla="*/ 5657 w 2465"/>
                <a:gd name="T63" fmla="*/ 263 h 3682"/>
                <a:gd name="T64" fmla="*/ 4552 w 2465"/>
                <a:gd name="T65" fmla="*/ 117 h 3682"/>
                <a:gd name="T66" fmla="*/ 3352 w 2465"/>
                <a:gd name="T67" fmla="*/ 19 h 3682"/>
                <a:gd name="T68" fmla="*/ 3439 w 2465"/>
                <a:gd name="T69" fmla="*/ 119 h 3682"/>
                <a:gd name="T70" fmla="*/ 4102 w 2465"/>
                <a:gd name="T71" fmla="*/ 263 h 3682"/>
                <a:gd name="T72" fmla="*/ 3642 w 2465"/>
                <a:gd name="T73" fmla="*/ 398 h 3682"/>
                <a:gd name="T74" fmla="*/ 2755 w 2465"/>
                <a:gd name="T75" fmla="*/ 306 h 3682"/>
                <a:gd name="T76" fmla="*/ 2103 w 2465"/>
                <a:gd name="T77" fmla="*/ 201 h 3682"/>
                <a:gd name="T78" fmla="*/ 1701 w 2465"/>
                <a:gd name="T79" fmla="*/ 138 h 3682"/>
                <a:gd name="T80" fmla="*/ 1497 w 2465"/>
                <a:gd name="T81" fmla="*/ 98 h 3682"/>
                <a:gd name="T82" fmla="*/ 1242 w 2465"/>
                <a:gd name="T83" fmla="*/ 182 h 3682"/>
                <a:gd name="T84" fmla="*/ 899 w 2465"/>
                <a:gd name="T85" fmla="*/ 155 h 3682"/>
                <a:gd name="T86" fmla="*/ 303 w 2465"/>
                <a:gd name="T87" fmla="*/ 114 h 3682"/>
                <a:gd name="T88" fmla="*/ 277 w 2465"/>
                <a:gd name="T89" fmla="*/ 141 h 3682"/>
                <a:gd name="T90" fmla="*/ 557 w 2465"/>
                <a:gd name="T91" fmla="*/ 266 h 3682"/>
                <a:gd name="T92" fmla="*/ 277 w 2465"/>
                <a:gd name="T93" fmla="*/ 461 h 3682"/>
                <a:gd name="T94" fmla="*/ 1065 w 2465"/>
                <a:gd name="T95" fmla="*/ 515 h 3682"/>
                <a:gd name="T96" fmla="*/ 1429 w 2465"/>
                <a:gd name="T97" fmla="*/ 669 h 3682"/>
                <a:gd name="T98" fmla="*/ 1192 w 2465"/>
                <a:gd name="T99" fmla="*/ 900 h 3682"/>
                <a:gd name="T100" fmla="*/ 940 w 2465"/>
                <a:gd name="T101" fmla="*/ 1192 h 3682"/>
                <a:gd name="T102" fmla="*/ 1446 w 2465"/>
                <a:gd name="T103" fmla="*/ 1596 h 3682"/>
                <a:gd name="T104" fmla="*/ 1893 w 2465"/>
                <a:gd name="T105" fmla="*/ 1797 h 3682"/>
                <a:gd name="T106" fmla="*/ 2345 w 2465"/>
                <a:gd name="T107" fmla="*/ 1937 h 3682"/>
                <a:gd name="T108" fmla="*/ 3163 w 2465"/>
                <a:gd name="T109" fmla="*/ 2227 h 3682"/>
                <a:gd name="T110" fmla="*/ 2667 w 2465"/>
                <a:gd name="T111" fmla="*/ 2325 h 3682"/>
                <a:gd name="T112" fmla="*/ 2678 w 2465"/>
                <a:gd name="T113" fmla="*/ 2907 h 3682"/>
                <a:gd name="T114" fmla="*/ 1710 w 2465"/>
                <a:gd name="T115" fmla="*/ 3173 h 3682"/>
                <a:gd name="T116" fmla="*/ 839 w 2465"/>
                <a:gd name="T117" fmla="*/ 3395 h 3682"/>
                <a:gd name="T118" fmla="*/ 752 w 2465"/>
                <a:gd name="T119" fmla="*/ 3661 h 3682"/>
                <a:gd name="T120" fmla="*/ 988 w 2465"/>
                <a:gd name="T121" fmla="*/ 3680 h 3682"/>
                <a:gd name="T122" fmla="*/ 1456 w 2465"/>
                <a:gd name="T123" fmla="*/ 3566 h 36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65" h="3682">
                  <a:moveTo>
                    <a:pt x="732" y="3531"/>
                  </a:moveTo>
                  <a:lnTo>
                    <a:pt x="761" y="3525"/>
                  </a:lnTo>
                  <a:lnTo>
                    <a:pt x="798" y="3522"/>
                  </a:lnTo>
                  <a:lnTo>
                    <a:pt x="839" y="3517"/>
                  </a:lnTo>
                  <a:lnTo>
                    <a:pt x="883" y="3514"/>
                  </a:lnTo>
                  <a:lnTo>
                    <a:pt x="931" y="3512"/>
                  </a:lnTo>
                  <a:lnTo>
                    <a:pt x="979" y="3509"/>
                  </a:lnTo>
                  <a:lnTo>
                    <a:pt x="1024" y="3506"/>
                  </a:lnTo>
                  <a:lnTo>
                    <a:pt x="1068" y="3506"/>
                  </a:lnTo>
                  <a:lnTo>
                    <a:pt x="1090" y="3517"/>
                  </a:lnTo>
                  <a:lnTo>
                    <a:pt x="1109" y="3522"/>
                  </a:lnTo>
                  <a:lnTo>
                    <a:pt x="1124" y="3531"/>
                  </a:lnTo>
                  <a:lnTo>
                    <a:pt x="1138" y="3533"/>
                  </a:lnTo>
                  <a:lnTo>
                    <a:pt x="1149" y="3536"/>
                  </a:lnTo>
                  <a:lnTo>
                    <a:pt x="1164" y="3536"/>
                  </a:lnTo>
                  <a:lnTo>
                    <a:pt x="1175" y="3536"/>
                  </a:lnTo>
                  <a:lnTo>
                    <a:pt x="1186" y="3533"/>
                  </a:lnTo>
                  <a:lnTo>
                    <a:pt x="1183" y="3528"/>
                  </a:lnTo>
                  <a:lnTo>
                    <a:pt x="1175" y="3512"/>
                  </a:lnTo>
                  <a:lnTo>
                    <a:pt x="1161" y="3493"/>
                  </a:lnTo>
                  <a:lnTo>
                    <a:pt x="1142" y="3479"/>
                  </a:lnTo>
                  <a:lnTo>
                    <a:pt x="1186" y="3476"/>
                  </a:lnTo>
                  <a:lnTo>
                    <a:pt x="1238" y="3471"/>
                  </a:lnTo>
                  <a:lnTo>
                    <a:pt x="1294" y="3466"/>
                  </a:lnTo>
                  <a:lnTo>
                    <a:pt x="1349" y="3457"/>
                  </a:lnTo>
                  <a:lnTo>
                    <a:pt x="1408" y="3449"/>
                  </a:lnTo>
                  <a:lnTo>
                    <a:pt x="1471" y="3441"/>
                  </a:lnTo>
                  <a:lnTo>
                    <a:pt x="1530" y="3430"/>
                  </a:lnTo>
                  <a:lnTo>
                    <a:pt x="1593" y="3419"/>
                  </a:lnTo>
                  <a:lnTo>
                    <a:pt x="1652" y="3406"/>
                  </a:lnTo>
                  <a:lnTo>
                    <a:pt x="1715" y="3395"/>
                  </a:lnTo>
                  <a:lnTo>
                    <a:pt x="1770" y="3382"/>
                  </a:lnTo>
                  <a:lnTo>
                    <a:pt x="1826" y="3368"/>
                  </a:lnTo>
                  <a:lnTo>
                    <a:pt x="1877" y="3354"/>
                  </a:lnTo>
                  <a:lnTo>
                    <a:pt x="1922" y="3341"/>
                  </a:lnTo>
                  <a:lnTo>
                    <a:pt x="1962" y="3327"/>
                  </a:lnTo>
                  <a:lnTo>
                    <a:pt x="1999" y="3314"/>
                  </a:lnTo>
                  <a:lnTo>
                    <a:pt x="2032" y="3284"/>
                  </a:lnTo>
                  <a:lnTo>
                    <a:pt x="2088" y="3241"/>
                  </a:lnTo>
                  <a:lnTo>
                    <a:pt x="2162" y="3189"/>
                  </a:lnTo>
                  <a:lnTo>
                    <a:pt x="2239" y="3135"/>
                  </a:lnTo>
                  <a:lnTo>
                    <a:pt x="2317" y="3083"/>
                  </a:lnTo>
                  <a:lnTo>
                    <a:pt x="2383" y="3035"/>
                  </a:lnTo>
                  <a:lnTo>
                    <a:pt x="2435" y="2999"/>
                  </a:lnTo>
                  <a:lnTo>
                    <a:pt x="2461" y="2981"/>
                  </a:lnTo>
                  <a:lnTo>
                    <a:pt x="2465" y="2956"/>
                  </a:lnTo>
                  <a:lnTo>
                    <a:pt x="2446" y="2929"/>
                  </a:lnTo>
                  <a:lnTo>
                    <a:pt x="2413" y="2899"/>
                  </a:lnTo>
                  <a:lnTo>
                    <a:pt x="2387" y="2869"/>
                  </a:lnTo>
                  <a:lnTo>
                    <a:pt x="2372" y="2850"/>
                  </a:lnTo>
                  <a:lnTo>
                    <a:pt x="2358" y="2823"/>
                  </a:lnTo>
                  <a:lnTo>
                    <a:pt x="2335" y="2791"/>
                  </a:lnTo>
                  <a:lnTo>
                    <a:pt x="2313" y="2756"/>
                  </a:lnTo>
                  <a:lnTo>
                    <a:pt x="2287" y="2718"/>
                  </a:lnTo>
                  <a:lnTo>
                    <a:pt x="2265" y="2680"/>
                  </a:lnTo>
                  <a:lnTo>
                    <a:pt x="2239" y="2647"/>
                  </a:lnTo>
                  <a:lnTo>
                    <a:pt x="2217" y="2617"/>
                  </a:lnTo>
                  <a:lnTo>
                    <a:pt x="2184" y="2628"/>
                  </a:lnTo>
                  <a:lnTo>
                    <a:pt x="2195" y="2590"/>
                  </a:lnTo>
                  <a:lnTo>
                    <a:pt x="2188" y="2547"/>
                  </a:lnTo>
                  <a:lnTo>
                    <a:pt x="2169" y="2501"/>
                  </a:lnTo>
                  <a:lnTo>
                    <a:pt x="2140" y="2458"/>
                  </a:lnTo>
                  <a:lnTo>
                    <a:pt x="2106" y="2417"/>
                  </a:lnTo>
                  <a:lnTo>
                    <a:pt x="2073" y="2382"/>
                  </a:lnTo>
                  <a:lnTo>
                    <a:pt x="2047" y="2357"/>
                  </a:lnTo>
                  <a:lnTo>
                    <a:pt x="2032" y="2344"/>
                  </a:lnTo>
                  <a:lnTo>
                    <a:pt x="2025" y="2333"/>
                  </a:lnTo>
                  <a:lnTo>
                    <a:pt x="2032" y="2325"/>
                  </a:lnTo>
                  <a:lnTo>
                    <a:pt x="2047" y="2322"/>
                  </a:lnTo>
                  <a:lnTo>
                    <a:pt x="2066" y="2322"/>
                  </a:lnTo>
                  <a:lnTo>
                    <a:pt x="2066" y="2311"/>
                  </a:lnTo>
                  <a:lnTo>
                    <a:pt x="2062" y="2303"/>
                  </a:lnTo>
                  <a:lnTo>
                    <a:pt x="2058" y="2295"/>
                  </a:lnTo>
                  <a:lnTo>
                    <a:pt x="2051" y="2287"/>
                  </a:lnTo>
                  <a:lnTo>
                    <a:pt x="2044" y="2281"/>
                  </a:lnTo>
                  <a:lnTo>
                    <a:pt x="2025" y="2271"/>
                  </a:lnTo>
                  <a:lnTo>
                    <a:pt x="2007" y="2263"/>
                  </a:lnTo>
                  <a:lnTo>
                    <a:pt x="1984" y="2252"/>
                  </a:lnTo>
                  <a:lnTo>
                    <a:pt x="1962" y="2241"/>
                  </a:lnTo>
                  <a:lnTo>
                    <a:pt x="1940" y="2233"/>
                  </a:lnTo>
                  <a:lnTo>
                    <a:pt x="1922" y="2225"/>
                  </a:lnTo>
                  <a:lnTo>
                    <a:pt x="1911" y="2222"/>
                  </a:lnTo>
                  <a:lnTo>
                    <a:pt x="1892" y="2206"/>
                  </a:lnTo>
                  <a:lnTo>
                    <a:pt x="1877" y="2176"/>
                  </a:lnTo>
                  <a:lnTo>
                    <a:pt x="1866" y="2143"/>
                  </a:lnTo>
                  <a:lnTo>
                    <a:pt x="1863" y="2122"/>
                  </a:lnTo>
                  <a:lnTo>
                    <a:pt x="1844" y="2114"/>
                  </a:lnTo>
                  <a:lnTo>
                    <a:pt x="1803" y="2100"/>
                  </a:lnTo>
                  <a:lnTo>
                    <a:pt x="1741" y="2081"/>
                  </a:lnTo>
                  <a:lnTo>
                    <a:pt x="1663" y="2059"/>
                  </a:lnTo>
                  <a:lnTo>
                    <a:pt x="1582" y="2032"/>
                  </a:lnTo>
                  <a:lnTo>
                    <a:pt x="1504" y="2002"/>
                  </a:lnTo>
                  <a:lnTo>
                    <a:pt x="1434" y="1967"/>
                  </a:lnTo>
                  <a:lnTo>
                    <a:pt x="1382" y="1932"/>
                  </a:lnTo>
                  <a:lnTo>
                    <a:pt x="1390" y="1908"/>
                  </a:lnTo>
                  <a:lnTo>
                    <a:pt x="1397" y="1889"/>
                  </a:lnTo>
                  <a:lnTo>
                    <a:pt x="1397" y="1872"/>
                  </a:lnTo>
                  <a:lnTo>
                    <a:pt x="1393" y="1862"/>
                  </a:lnTo>
                  <a:lnTo>
                    <a:pt x="1386" y="1856"/>
                  </a:lnTo>
                  <a:lnTo>
                    <a:pt x="1375" y="1853"/>
                  </a:lnTo>
                  <a:lnTo>
                    <a:pt x="1364" y="1856"/>
                  </a:lnTo>
                  <a:lnTo>
                    <a:pt x="1360" y="1856"/>
                  </a:lnTo>
                  <a:lnTo>
                    <a:pt x="1353" y="1848"/>
                  </a:lnTo>
                  <a:lnTo>
                    <a:pt x="1334" y="1832"/>
                  </a:lnTo>
                  <a:lnTo>
                    <a:pt x="1308" y="1810"/>
                  </a:lnTo>
                  <a:lnTo>
                    <a:pt x="1279" y="1791"/>
                  </a:lnTo>
                  <a:lnTo>
                    <a:pt x="1282" y="1786"/>
                  </a:lnTo>
                  <a:lnTo>
                    <a:pt x="1290" y="1778"/>
                  </a:lnTo>
                  <a:lnTo>
                    <a:pt x="1297" y="1767"/>
                  </a:lnTo>
                  <a:lnTo>
                    <a:pt x="1305" y="1756"/>
                  </a:lnTo>
                  <a:lnTo>
                    <a:pt x="1319" y="1745"/>
                  </a:lnTo>
                  <a:lnTo>
                    <a:pt x="1338" y="1737"/>
                  </a:lnTo>
                  <a:lnTo>
                    <a:pt x="1364" y="1731"/>
                  </a:lnTo>
                  <a:lnTo>
                    <a:pt x="1397" y="1729"/>
                  </a:lnTo>
                  <a:lnTo>
                    <a:pt x="1430" y="1729"/>
                  </a:lnTo>
                  <a:lnTo>
                    <a:pt x="1460" y="1726"/>
                  </a:lnTo>
                  <a:lnTo>
                    <a:pt x="1486" y="1723"/>
                  </a:lnTo>
                  <a:lnTo>
                    <a:pt x="1508" y="1718"/>
                  </a:lnTo>
                  <a:lnTo>
                    <a:pt x="1526" y="1713"/>
                  </a:lnTo>
                  <a:lnTo>
                    <a:pt x="1545" y="1702"/>
                  </a:lnTo>
                  <a:lnTo>
                    <a:pt x="1563" y="1688"/>
                  </a:lnTo>
                  <a:lnTo>
                    <a:pt x="1582" y="1669"/>
                  </a:lnTo>
                  <a:lnTo>
                    <a:pt x="1604" y="1645"/>
                  </a:lnTo>
                  <a:lnTo>
                    <a:pt x="1633" y="1612"/>
                  </a:lnTo>
                  <a:lnTo>
                    <a:pt x="1667" y="1574"/>
                  </a:lnTo>
                  <a:lnTo>
                    <a:pt x="1704" y="1536"/>
                  </a:lnTo>
                  <a:lnTo>
                    <a:pt x="1737" y="1498"/>
                  </a:lnTo>
                  <a:lnTo>
                    <a:pt x="1770" y="1463"/>
                  </a:lnTo>
                  <a:lnTo>
                    <a:pt x="1800" y="1436"/>
                  </a:lnTo>
                  <a:lnTo>
                    <a:pt x="1822" y="1414"/>
                  </a:lnTo>
                  <a:lnTo>
                    <a:pt x="1826" y="1414"/>
                  </a:lnTo>
                  <a:lnTo>
                    <a:pt x="1837" y="1412"/>
                  </a:lnTo>
                  <a:lnTo>
                    <a:pt x="1851" y="1409"/>
                  </a:lnTo>
                  <a:lnTo>
                    <a:pt x="1866" y="1409"/>
                  </a:lnTo>
                  <a:lnTo>
                    <a:pt x="1877" y="1390"/>
                  </a:lnTo>
                  <a:lnTo>
                    <a:pt x="1881" y="1371"/>
                  </a:lnTo>
                  <a:lnTo>
                    <a:pt x="1885" y="1355"/>
                  </a:lnTo>
                  <a:lnTo>
                    <a:pt x="1885" y="1339"/>
                  </a:lnTo>
                  <a:lnTo>
                    <a:pt x="1907" y="1333"/>
                  </a:lnTo>
                  <a:lnTo>
                    <a:pt x="1925" y="1325"/>
                  </a:lnTo>
                  <a:lnTo>
                    <a:pt x="1944" y="1317"/>
                  </a:lnTo>
                  <a:lnTo>
                    <a:pt x="1959" y="1306"/>
                  </a:lnTo>
                  <a:lnTo>
                    <a:pt x="1973" y="1298"/>
                  </a:lnTo>
                  <a:lnTo>
                    <a:pt x="1988" y="1287"/>
                  </a:lnTo>
                  <a:lnTo>
                    <a:pt x="2003" y="1274"/>
                  </a:lnTo>
                  <a:lnTo>
                    <a:pt x="2018" y="1263"/>
                  </a:lnTo>
                  <a:lnTo>
                    <a:pt x="2029" y="1263"/>
                  </a:lnTo>
                  <a:lnTo>
                    <a:pt x="2044" y="1263"/>
                  </a:lnTo>
                  <a:lnTo>
                    <a:pt x="2062" y="1265"/>
                  </a:lnTo>
                  <a:lnTo>
                    <a:pt x="2080" y="1268"/>
                  </a:lnTo>
                  <a:lnTo>
                    <a:pt x="2099" y="1268"/>
                  </a:lnTo>
                  <a:lnTo>
                    <a:pt x="2121" y="1271"/>
                  </a:lnTo>
                  <a:lnTo>
                    <a:pt x="2140" y="1274"/>
                  </a:lnTo>
                  <a:lnTo>
                    <a:pt x="2158" y="1274"/>
                  </a:lnTo>
                  <a:lnTo>
                    <a:pt x="2206" y="1230"/>
                  </a:lnTo>
                  <a:lnTo>
                    <a:pt x="2217" y="1184"/>
                  </a:lnTo>
                  <a:lnTo>
                    <a:pt x="2199" y="1141"/>
                  </a:lnTo>
                  <a:lnTo>
                    <a:pt x="2173" y="1108"/>
                  </a:lnTo>
                  <a:lnTo>
                    <a:pt x="2151" y="1084"/>
                  </a:lnTo>
                  <a:lnTo>
                    <a:pt x="2129" y="1057"/>
                  </a:lnTo>
                  <a:lnTo>
                    <a:pt x="2106" y="1030"/>
                  </a:lnTo>
                  <a:lnTo>
                    <a:pt x="2084" y="1000"/>
                  </a:lnTo>
                  <a:lnTo>
                    <a:pt x="2066" y="973"/>
                  </a:lnTo>
                  <a:lnTo>
                    <a:pt x="2047" y="948"/>
                  </a:lnTo>
                  <a:lnTo>
                    <a:pt x="2036" y="927"/>
                  </a:lnTo>
                  <a:lnTo>
                    <a:pt x="2029" y="911"/>
                  </a:lnTo>
                  <a:lnTo>
                    <a:pt x="2047" y="911"/>
                  </a:lnTo>
                  <a:lnTo>
                    <a:pt x="2073" y="908"/>
                  </a:lnTo>
                  <a:lnTo>
                    <a:pt x="2106" y="905"/>
                  </a:lnTo>
                  <a:lnTo>
                    <a:pt x="2140" y="902"/>
                  </a:lnTo>
                  <a:lnTo>
                    <a:pt x="2173" y="897"/>
                  </a:lnTo>
                  <a:lnTo>
                    <a:pt x="2202" y="892"/>
                  </a:lnTo>
                  <a:lnTo>
                    <a:pt x="2228" y="883"/>
                  </a:lnTo>
                  <a:lnTo>
                    <a:pt x="2247" y="875"/>
                  </a:lnTo>
                  <a:lnTo>
                    <a:pt x="2232" y="810"/>
                  </a:lnTo>
                  <a:lnTo>
                    <a:pt x="2232" y="748"/>
                  </a:lnTo>
                  <a:lnTo>
                    <a:pt x="2243" y="686"/>
                  </a:lnTo>
                  <a:lnTo>
                    <a:pt x="2265" y="626"/>
                  </a:lnTo>
                  <a:lnTo>
                    <a:pt x="2291" y="577"/>
                  </a:lnTo>
                  <a:lnTo>
                    <a:pt x="2317" y="537"/>
                  </a:lnTo>
                  <a:lnTo>
                    <a:pt x="2339" y="507"/>
                  </a:lnTo>
                  <a:lnTo>
                    <a:pt x="2354" y="493"/>
                  </a:lnTo>
                  <a:lnTo>
                    <a:pt x="2361" y="482"/>
                  </a:lnTo>
                  <a:lnTo>
                    <a:pt x="2358" y="466"/>
                  </a:lnTo>
                  <a:lnTo>
                    <a:pt x="2343" y="447"/>
                  </a:lnTo>
                  <a:lnTo>
                    <a:pt x="2317" y="426"/>
                  </a:lnTo>
                  <a:lnTo>
                    <a:pt x="2295" y="401"/>
                  </a:lnTo>
                  <a:lnTo>
                    <a:pt x="2280" y="374"/>
                  </a:lnTo>
                  <a:lnTo>
                    <a:pt x="2273" y="347"/>
                  </a:lnTo>
                  <a:lnTo>
                    <a:pt x="2273" y="323"/>
                  </a:lnTo>
                  <a:lnTo>
                    <a:pt x="2206" y="293"/>
                  </a:lnTo>
                  <a:lnTo>
                    <a:pt x="2140" y="263"/>
                  </a:lnTo>
                  <a:lnTo>
                    <a:pt x="2073" y="236"/>
                  </a:lnTo>
                  <a:lnTo>
                    <a:pt x="2007" y="209"/>
                  </a:lnTo>
                  <a:lnTo>
                    <a:pt x="1936" y="184"/>
                  </a:lnTo>
                  <a:lnTo>
                    <a:pt x="1866" y="160"/>
                  </a:lnTo>
                  <a:lnTo>
                    <a:pt x="1792" y="136"/>
                  </a:lnTo>
                  <a:lnTo>
                    <a:pt x="1722" y="117"/>
                  </a:lnTo>
                  <a:lnTo>
                    <a:pt x="1648" y="95"/>
                  </a:lnTo>
                  <a:lnTo>
                    <a:pt x="1574" y="79"/>
                  </a:lnTo>
                  <a:lnTo>
                    <a:pt x="1497" y="60"/>
                  </a:lnTo>
                  <a:lnTo>
                    <a:pt x="1423" y="46"/>
                  </a:lnTo>
                  <a:lnTo>
                    <a:pt x="1345" y="33"/>
                  </a:lnTo>
                  <a:lnTo>
                    <a:pt x="1268" y="19"/>
                  </a:lnTo>
                  <a:lnTo>
                    <a:pt x="1186" y="8"/>
                  </a:lnTo>
                  <a:lnTo>
                    <a:pt x="1109" y="0"/>
                  </a:lnTo>
                  <a:lnTo>
                    <a:pt x="1146" y="33"/>
                  </a:lnTo>
                  <a:lnTo>
                    <a:pt x="1190" y="62"/>
                  </a:lnTo>
                  <a:lnTo>
                    <a:pt x="1242" y="92"/>
                  </a:lnTo>
                  <a:lnTo>
                    <a:pt x="1301" y="119"/>
                  </a:lnTo>
                  <a:lnTo>
                    <a:pt x="1364" y="144"/>
                  </a:lnTo>
                  <a:lnTo>
                    <a:pt x="1434" y="165"/>
                  </a:lnTo>
                  <a:lnTo>
                    <a:pt x="1504" y="184"/>
                  </a:lnTo>
                  <a:lnTo>
                    <a:pt x="1578" y="201"/>
                  </a:lnTo>
                  <a:lnTo>
                    <a:pt x="1571" y="233"/>
                  </a:lnTo>
                  <a:lnTo>
                    <a:pt x="1552" y="263"/>
                  </a:lnTo>
                  <a:lnTo>
                    <a:pt x="1526" y="293"/>
                  </a:lnTo>
                  <a:lnTo>
                    <a:pt x="1497" y="320"/>
                  </a:lnTo>
                  <a:lnTo>
                    <a:pt x="1463" y="344"/>
                  </a:lnTo>
                  <a:lnTo>
                    <a:pt x="1430" y="366"/>
                  </a:lnTo>
                  <a:lnTo>
                    <a:pt x="1401" y="385"/>
                  </a:lnTo>
                  <a:lnTo>
                    <a:pt x="1378" y="398"/>
                  </a:lnTo>
                  <a:lnTo>
                    <a:pt x="1323" y="412"/>
                  </a:lnTo>
                  <a:lnTo>
                    <a:pt x="1268" y="409"/>
                  </a:lnTo>
                  <a:lnTo>
                    <a:pt x="1209" y="393"/>
                  </a:lnTo>
                  <a:lnTo>
                    <a:pt x="1149" y="369"/>
                  </a:lnTo>
                  <a:lnTo>
                    <a:pt x="1094" y="336"/>
                  </a:lnTo>
                  <a:lnTo>
                    <a:pt x="1042" y="306"/>
                  </a:lnTo>
                  <a:lnTo>
                    <a:pt x="998" y="279"/>
                  </a:lnTo>
                  <a:lnTo>
                    <a:pt x="957" y="258"/>
                  </a:lnTo>
                  <a:lnTo>
                    <a:pt x="920" y="244"/>
                  </a:lnTo>
                  <a:lnTo>
                    <a:pt x="880" y="228"/>
                  </a:lnTo>
                  <a:lnTo>
                    <a:pt x="835" y="214"/>
                  </a:lnTo>
                  <a:lnTo>
                    <a:pt x="795" y="201"/>
                  </a:lnTo>
                  <a:lnTo>
                    <a:pt x="754" y="190"/>
                  </a:lnTo>
                  <a:lnTo>
                    <a:pt x="717" y="182"/>
                  </a:lnTo>
                  <a:lnTo>
                    <a:pt x="691" y="174"/>
                  </a:lnTo>
                  <a:lnTo>
                    <a:pt x="677" y="171"/>
                  </a:lnTo>
                  <a:lnTo>
                    <a:pt x="662" y="160"/>
                  </a:lnTo>
                  <a:lnTo>
                    <a:pt x="643" y="138"/>
                  </a:lnTo>
                  <a:lnTo>
                    <a:pt x="632" y="114"/>
                  </a:lnTo>
                  <a:lnTo>
                    <a:pt x="621" y="98"/>
                  </a:lnTo>
                  <a:lnTo>
                    <a:pt x="614" y="95"/>
                  </a:lnTo>
                  <a:lnTo>
                    <a:pt x="599" y="95"/>
                  </a:lnTo>
                  <a:lnTo>
                    <a:pt x="584" y="95"/>
                  </a:lnTo>
                  <a:lnTo>
                    <a:pt x="566" y="98"/>
                  </a:lnTo>
                  <a:lnTo>
                    <a:pt x="544" y="103"/>
                  </a:lnTo>
                  <a:lnTo>
                    <a:pt x="521" y="106"/>
                  </a:lnTo>
                  <a:lnTo>
                    <a:pt x="499" y="111"/>
                  </a:lnTo>
                  <a:lnTo>
                    <a:pt x="477" y="114"/>
                  </a:lnTo>
                  <a:lnTo>
                    <a:pt x="477" y="152"/>
                  </a:lnTo>
                  <a:lnTo>
                    <a:pt x="470" y="182"/>
                  </a:lnTo>
                  <a:lnTo>
                    <a:pt x="447" y="203"/>
                  </a:lnTo>
                  <a:lnTo>
                    <a:pt x="414" y="211"/>
                  </a:lnTo>
                  <a:lnTo>
                    <a:pt x="385" y="203"/>
                  </a:lnTo>
                  <a:lnTo>
                    <a:pt x="366" y="187"/>
                  </a:lnTo>
                  <a:lnTo>
                    <a:pt x="355" y="168"/>
                  </a:lnTo>
                  <a:lnTo>
                    <a:pt x="340" y="155"/>
                  </a:lnTo>
                  <a:lnTo>
                    <a:pt x="326" y="149"/>
                  </a:lnTo>
                  <a:lnTo>
                    <a:pt x="300" y="144"/>
                  </a:lnTo>
                  <a:lnTo>
                    <a:pt x="266" y="136"/>
                  </a:lnTo>
                  <a:lnTo>
                    <a:pt x="222" y="130"/>
                  </a:lnTo>
                  <a:lnTo>
                    <a:pt x="170" y="122"/>
                  </a:lnTo>
                  <a:lnTo>
                    <a:pt x="115" y="114"/>
                  </a:lnTo>
                  <a:lnTo>
                    <a:pt x="60" y="106"/>
                  </a:lnTo>
                  <a:lnTo>
                    <a:pt x="0" y="98"/>
                  </a:lnTo>
                  <a:lnTo>
                    <a:pt x="26" y="106"/>
                  </a:lnTo>
                  <a:lnTo>
                    <a:pt x="52" y="117"/>
                  </a:lnTo>
                  <a:lnTo>
                    <a:pt x="78" y="127"/>
                  </a:lnTo>
                  <a:lnTo>
                    <a:pt x="104" y="141"/>
                  </a:lnTo>
                  <a:lnTo>
                    <a:pt x="126" y="152"/>
                  </a:lnTo>
                  <a:lnTo>
                    <a:pt x="148" y="165"/>
                  </a:lnTo>
                  <a:lnTo>
                    <a:pt x="167" y="179"/>
                  </a:lnTo>
                  <a:lnTo>
                    <a:pt x="185" y="193"/>
                  </a:lnTo>
                  <a:lnTo>
                    <a:pt x="207" y="225"/>
                  </a:lnTo>
                  <a:lnTo>
                    <a:pt x="211" y="266"/>
                  </a:lnTo>
                  <a:lnTo>
                    <a:pt x="204" y="309"/>
                  </a:lnTo>
                  <a:lnTo>
                    <a:pt x="185" y="344"/>
                  </a:lnTo>
                  <a:lnTo>
                    <a:pt x="159" y="374"/>
                  </a:lnTo>
                  <a:lnTo>
                    <a:pt x="133" y="404"/>
                  </a:lnTo>
                  <a:lnTo>
                    <a:pt x="111" y="434"/>
                  </a:lnTo>
                  <a:lnTo>
                    <a:pt x="104" y="461"/>
                  </a:lnTo>
                  <a:lnTo>
                    <a:pt x="152" y="463"/>
                  </a:lnTo>
                  <a:lnTo>
                    <a:pt x="204" y="472"/>
                  </a:lnTo>
                  <a:lnTo>
                    <a:pt x="255" y="480"/>
                  </a:lnTo>
                  <a:lnTo>
                    <a:pt x="311" y="491"/>
                  </a:lnTo>
                  <a:lnTo>
                    <a:pt x="359" y="504"/>
                  </a:lnTo>
                  <a:lnTo>
                    <a:pt x="403" y="515"/>
                  </a:lnTo>
                  <a:lnTo>
                    <a:pt x="440" y="528"/>
                  </a:lnTo>
                  <a:lnTo>
                    <a:pt x="470" y="539"/>
                  </a:lnTo>
                  <a:lnTo>
                    <a:pt x="503" y="561"/>
                  </a:lnTo>
                  <a:lnTo>
                    <a:pt x="525" y="591"/>
                  </a:lnTo>
                  <a:lnTo>
                    <a:pt x="532" y="626"/>
                  </a:lnTo>
                  <a:lnTo>
                    <a:pt x="540" y="669"/>
                  </a:lnTo>
                  <a:lnTo>
                    <a:pt x="536" y="713"/>
                  </a:lnTo>
                  <a:lnTo>
                    <a:pt x="521" y="753"/>
                  </a:lnTo>
                  <a:lnTo>
                    <a:pt x="499" y="797"/>
                  </a:lnTo>
                  <a:lnTo>
                    <a:pt x="477" y="837"/>
                  </a:lnTo>
                  <a:lnTo>
                    <a:pt x="466" y="864"/>
                  </a:lnTo>
                  <a:lnTo>
                    <a:pt x="451" y="900"/>
                  </a:lnTo>
                  <a:lnTo>
                    <a:pt x="436" y="943"/>
                  </a:lnTo>
                  <a:lnTo>
                    <a:pt x="422" y="989"/>
                  </a:lnTo>
                  <a:lnTo>
                    <a:pt x="403" y="1041"/>
                  </a:lnTo>
                  <a:lnTo>
                    <a:pt x="388" y="1092"/>
                  </a:lnTo>
                  <a:lnTo>
                    <a:pt x="370" y="1144"/>
                  </a:lnTo>
                  <a:lnTo>
                    <a:pt x="355" y="1192"/>
                  </a:lnTo>
                  <a:lnTo>
                    <a:pt x="381" y="1274"/>
                  </a:lnTo>
                  <a:lnTo>
                    <a:pt x="410" y="1352"/>
                  </a:lnTo>
                  <a:lnTo>
                    <a:pt x="444" y="1423"/>
                  </a:lnTo>
                  <a:lnTo>
                    <a:pt x="481" y="1488"/>
                  </a:lnTo>
                  <a:lnTo>
                    <a:pt x="514" y="1547"/>
                  </a:lnTo>
                  <a:lnTo>
                    <a:pt x="547" y="1596"/>
                  </a:lnTo>
                  <a:lnTo>
                    <a:pt x="580" y="1639"/>
                  </a:lnTo>
                  <a:lnTo>
                    <a:pt x="606" y="1669"/>
                  </a:lnTo>
                  <a:lnTo>
                    <a:pt x="632" y="1696"/>
                  </a:lnTo>
                  <a:lnTo>
                    <a:pt x="658" y="1729"/>
                  </a:lnTo>
                  <a:lnTo>
                    <a:pt x="688" y="1764"/>
                  </a:lnTo>
                  <a:lnTo>
                    <a:pt x="717" y="1797"/>
                  </a:lnTo>
                  <a:lnTo>
                    <a:pt x="743" y="1832"/>
                  </a:lnTo>
                  <a:lnTo>
                    <a:pt x="773" y="1862"/>
                  </a:lnTo>
                  <a:lnTo>
                    <a:pt x="798" y="1886"/>
                  </a:lnTo>
                  <a:lnTo>
                    <a:pt x="821" y="1902"/>
                  </a:lnTo>
                  <a:lnTo>
                    <a:pt x="850" y="1918"/>
                  </a:lnTo>
                  <a:lnTo>
                    <a:pt x="887" y="1937"/>
                  </a:lnTo>
                  <a:lnTo>
                    <a:pt x="931" y="1964"/>
                  </a:lnTo>
                  <a:lnTo>
                    <a:pt x="983" y="2000"/>
                  </a:lnTo>
                  <a:lnTo>
                    <a:pt x="1035" y="2043"/>
                  </a:lnTo>
                  <a:lnTo>
                    <a:pt x="1090" y="2095"/>
                  </a:lnTo>
                  <a:lnTo>
                    <a:pt x="1146" y="2154"/>
                  </a:lnTo>
                  <a:lnTo>
                    <a:pt x="1197" y="2227"/>
                  </a:lnTo>
                  <a:lnTo>
                    <a:pt x="1168" y="2241"/>
                  </a:lnTo>
                  <a:lnTo>
                    <a:pt x="1135" y="2257"/>
                  </a:lnTo>
                  <a:lnTo>
                    <a:pt x="1098" y="2273"/>
                  </a:lnTo>
                  <a:lnTo>
                    <a:pt x="1064" y="2292"/>
                  </a:lnTo>
                  <a:lnTo>
                    <a:pt x="1035" y="2309"/>
                  </a:lnTo>
                  <a:lnTo>
                    <a:pt x="1009" y="2325"/>
                  </a:lnTo>
                  <a:lnTo>
                    <a:pt x="991" y="2338"/>
                  </a:lnTo>
                  <a:lnTo>
                    <a:pt x="983" y="2349"/>
                  </a:lnTo>
                  <a:lnTo>
                    <a:pt x="979" y="2477"/>
                  </a:lnTo>
                  <a:lnTo>
                    <a:pt x="998" y="2655"/>
                  </a:lnTo>
                  <a:lnTo>
                    <a:pt x="1016" y="2818"/>
                  </a:lnTo>
                  <a:lnTo>
                    <a:pt x="1013" y="2907"/>
                  </a:lnTo>
                  <a:lnTo>
                    <a:pt x="987" y="2932"/>
                  </a:lnTo>
                  <a:lnTo>
                    <a:pt x="939" y="2967"/>
                  </a:lnTo>
                  <a:lnTo>
                    <a:pt x="876" y="3016"/>
                  </a:lnTo>
                  <a:lnTo>
                    <a:pt x="802" y="3070"/>
                  </a:lnTo>
                  <a:lnTo>
                    <a:pt x="721" y="3121"/>
                  </a:lnTo>
                  <a:lnTo>
                    <a:pt x="647" y="3173"/>
                  </a:lnTo>
                  <a:lnTo>
                    <a:pt x="577" y="3214"/>
                  </a:lnTo>
                  <a:lnTo>
                    <a:pt x="525" y="3241"/>
                  </a:lnTo>
                  <a:lnTo>
                    <a:pt x="488" y="3265"/>
                  </a:lnTo>
                  <a:lnTo>
                    <a:pt x="436" y="3300"/>
                  </a:lnTo>
                  <a:lnTo>
                    <a:pt x="377" y="3344"/>
                  </a:lnTo>
                  <a:lnTo>
                    <a:pt x="318" y="3395"/>
                  </a:lnTo>
                  <a:lnTo>
                    <a:pt x="270" y="3452"/>
                  </a:lnTo>
                  <a:lnTo>
                    <a:pt x="241" y="3512"/>
                  </a:lnTo>
                  <a:lnTo>
                    <a:pt x="233" y="3577"/>
                  </a:lnTo>
                  <a:lnTo>
                    <a:pt x="255" y="3642"/>
                  </a:lnTo>
                  <a:lnTo>
                    <a:pt x="270" y="3652"/>
                  </a:lnTo>
                  <a:lnTo>
                    <a:pt x="285" y="3661"/>
                  </a:lnTo>
                  <a:lnTo>
                    <a:pt x="303" y="3669"/>
                  </a:lnTo>
                  <a:lnTo>
                    <a:pt x="322" y="3677"/>
                  </a:lnTo>
                  <a:lnTo>
                    <a:pt x="337" y="3680"/>
                  </a:lnTo>
                  <a:lnTo>
                    <a:pt x="355" y="3682"/>
                  </a:lnTo>
                  <a:lnTo>
                    <a:pt x="366" y="3682"/>
                  </a:lnTo>
                  <a:lnTo>
                    <a:pt x="374" y="3680"/>
                  </a:lnTo>
                  <a:lnTo>
                    <a:pt x="381" y="3671"/>
                  </a:lnTo>
                  <a:lnTo>
                    <a:pt x="396" y="3655"/>
                  </a:lnTo>
                  <a:lnTo>
                    <a:pt x="418" y="3636"/>
                  </a:lnTo>
                  <a:lnTo>
                    <a:pt x="447" y="3612"/>
                  </a:lnTo>
                  <a:lnTo>
                    <a:pt x="492" y="3587"/>
                  </a:lnTo>
                  <a:lnTo>
                    <a:pt x="551" y="3566"/>
                  </a:lnTo>
                  <a:lnTo>
                    <a:pt x="632" y="3544"/>
                  </a:lnTo>
                  <a:lnTo>
                    <a:pt x="732" y="3531"/>
                  </a:lnTo>
                  <a:close/>
                </a:path>
              </a:pathLst>
            </a:custGeom>
            <a:solidFill>
              <a:srgbClr val="7CD6E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68"/>
            <p:cNvSpPr>
              <a:spLocks/>
            </p:cNvSpPr>
            <p:nvPr/>
          </p:nvSpPr>
          <p:spPr bwMode="auto">
            <a:xfrm>
              <a:off x="5080" y="961"/>
              <a:ext cx="94" cy="120"/>
            </a:xfrm>
            <a:custGeom>
              <a:avLst/>
              <a:gdLst>
                <a:gd name="T0" fmla="*/ 116 w 74"/>
                <a:gd name="T1" fmla="*/ 0 h 120"/>
                <a:gd name="T2" fmla="*/ 165 w 74"/>
                <a:gd name="T3" fmla="*/ 17 h 120"/>
                <a:gd name="T4" fmla="*/ 192 w 74"/>
                <a:gd name="T5" fmla="*/ 49 h 120"/>
                <a:gd name="T6" fmla="*/ 165 w 74"/>
                <a:gd name="T7" fmla="*/ 87 h 120"/>
                <a:gd name="T8" fmla="*/ 97 w 74"/>
                <a:gd name="T9" fmla="*/ 120 h 120"/>
                <a:gd name="T10" fmla="*/ 48 w 74"/>
                <a:gd name="T11" fmla="*/ 109 h 120"/>
                <a:gd name="T12" fmla="*/ 22 w 74"/>
                <a:gd name="T13" fmla="*/ 90 h 120"/>
                <a:gd name="T14" fmla="*/ 0 w 74"/>
                <a:gd name="T15" fmla="*/ 74 h 120"/>
                <a:gd name="T16" fmla="*/ 0 w 74"/>
                <a:gd name="T17" fmla="*/ 63 h 120"/>
                <a:gd name="T18" fmla="*/ 22 w 74"/>
                <a:gd name="T19" fmla="*/ 49 h 120"/>
                <a:gd name="T20" fmla="*/ 58 w 74"/>
                <a:gd name="T21" fmla="*/ 28 h 120"/>
                <a:gd name="T22" fmla="*/ 97 w 74"/>
                <a:gd name="T23" fmla="*/ 9 h 120"/>
                <a:gd name="T24" fmla="*/ 116 w 74"/>
                <a:gd name="T25" fmla="*/ 0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4" h="120">
                  <a:moveTo>
                    <a:pt x="45" y="0"/>
                  </a:moveTo>
                  <a:lnTo>
                    <a:pt x="63" y="17"/>
                  </a:lnTo>
                  <a:lnTo>
                    <a:pt x="74" y="49"/>
                  </a:lnTo>
                  <a:lnTo>
                    <a:pt x="63" y="87"/>
                  </a:lnTo>
                  <a:lnTo>
                    <a:pt x="37" y="120"/>
                  </a:lnTo>
                  <a:lnTo>
                    <a:pt x="19" y="109"/>
                  </a:lnTo>
                  <a:lnTo>
                    <a:pt x="8" y="90"/>
                  </a:lnTo>
                  <a:lnTo>
                    <a:pt x="0" y="74"/>
                  </a:lnTo>
                  <a:lnTo>
                    <a:pt x="0" y="63"/>
                  </a:lnTo>
                  <a:lnTo>
                    <a:pt x="8" y="49"/>
                  </a:lnTo>
                  <a:lnTo>
                    <a:pt x="22" y="28"/>
                  </a:lnTo>
                  <a:lnTo>
                    <a:pt x="37" y="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CD6E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9"/>
            <p:cNvSpPr>
              <a:spLocks/>
            </p:cNvSpPr>
            <p:nvPr/>
          </p:nvSpPr>
          <p:spPr bwMode="auto">
            <a:xfrm>
              <a:off x="2385" y="831"/>
              <a:ext cx="203" cy="98"/>
            </a:xfrm>
            <a:custGeom>
              <a:avLst/>
              <a:gdLst>
                <a:gd name="T0" fmla="*/ 0 w 159"/>
                <a:gd name="T1" fmla="*/ 44 h 98"/>
                <a:gd name="T2" fmla="*/ 29 w 159"/>
                <a:gd name="T3" fmla="*/ 30 h 98"/>
                <a:gd name="T4" fmla="*/ 77 w 159"/>
                <a:gd name="T5" fmla="*/ 22 h 98"/>
                <a:gd name="T6" fmla="*/ 146 w 159"/>
                <a:gd name="T7" fmla="*/ 19 h 98"/>
                <a:gd name="T8" fmla="*/ 216 w 159"/>
                <a:gd name="T9" fmla="*/ 17 h 98"/>
                <a:gd name="T10" fmla="*/ 285 w 159"/>
                <a:gd name="T11" fmla="*/ 14 h 98"/>
                <a:gd name="T12" fmla="*/ 343 w 159"/>
                <a:gd name="T13" fmla="*/ 11 h 98"/>
                <a:gd name="T14" fmla="*/ 393 w 159"/>
                <a:gd name="T15" fmla="*/ 9 h 98"/>
                <a:gd name="T16" fmla="*/ 423 w 159"/>
                <a:gd name="T17" fmla="*/ 0 h 98"/>
                <a:gd name="T18" fmla="*/ 412 w 159"/>
                <a:gd name="T19" fmla="*/ 30 h 98"/>
                <a:gd name="T20" fmla="*/ 393 w 159"/>
                <a:gd name="T21" fmla="*/ 60 h 98"/>
                <a:gd name="T22" fmla="*/ 364 w 159"/>
                <a:gd name="T23" fmla="*/ 79 h 98"/>
                <a:gd name="T24" fmla="*/ 354 w 159"/>
                <a:gd name="T25" fmla="*/ 87 h 98"/>
                <a:gd name="T26" fmla="*/ 332 w 159"/>
                <a:gd name="T27" fmla="*/ 90 h 98"/>
                <a:gd name="T28" fmla="*/ 295 w 159"/>
                <a:gd name="T29" fmla="*/ 95 h 98"/>
                <a:gd name="T30" fmla="*/ 243 w 159"/>
                <a:gd name="T31" fmla="*/ 98 h 98"/>
                <a:gd name="T32" fmla="*/ 195 w 159"/>
                <a:gd name="T33" fmla="*/ 95 h 98"/>
                <a:gd name="T34" fmla="*/ 175 w 159"/>
                <a:gd name="T35" fmla="*/ 84 h 98"/>
                <a:gd name="T36" fmla="*/ 146 w 159"/>
                <a:gd name="T37" fmla="*/ 65 h 98"/>
                <a:gd name="T38" fmla="*/ 98 w 159"/>
                <a:gd name="T39" fmla="*/ 49 h 98"/>
                <a:gd name="T40" fmla="*/ 0 w 159"/>
                <a:gd name="T41" fmla="*/ 44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9" h="98">
                  <a:moveTo>
                    <a:pt x="0" y="44"/>
                  </a:moveTo>
                  <a:lnTo>
                    <a:pt x="11" y="30"/>
                  </a:lnTo>
                  <a:lnTo>
                    <a:pt x="29" y="22"/>
                  </a:lnTo>
                  <a:lnTo>
                    <a:pt x="55" y="19"/>
                  </a:lnTo>
                  <a:lnTo>
                    <a:pt x="81" y="17"/>
                  </a:lnTo>
                  <a:lnTo>
                    <a:pt x="107" y="14"/>
                  </a:lnTo>
                  <a:lnTo>
                    <a:pt x="129" y="11"/>
                  </a:lnTo>
                  <a:lnTo>
                    <a:pt x="148" y="9"/>
                  </a:lnTo>
                  <a:lnTo>
                    <a:pt x="159" y="0"/>
                  </a:lnTo>
                  <a:lnTo>
                    <a:pt x="155" y="30"/>
                  </a:lnTo>
                  <a:lnTo>
                    <a:pt x="148" y="60"/>
                  </a:lnTo>
                  <a:lnTo>
                    <a:pt x="137" y="79"/>
                  </a:lnTo>
                  <a:lnTo>
                    <a:pt x="133" y="87"/>
                  </a:lnTo>
                  <a:lnTo>
                    <a:pt x="125" y="90"/>
                  </a:lnTo>
                  <a:lnTo>
                    <a:pt x="111" y="95"/>
                  </a:lnTo>
                  <a:lnTo>
                    <a:pt x="92" y="98"/>
                  </a:lnTo>
                  <a:lnTo>
                    <a:pt x="74" y="95"/>
                  </a:lnTo>
                  <a:lnTo>
                    <a:pt x="66" y="84"/>
                  </a:lnTo>
                  <a:lnTo>
                    <a:pt x="55" y="65"/>
                  </a:lnTo>
                  <a:lnTo>
                    <a:pt x="37" y="49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7CD6E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0"/>
            <p:cNvSpPr>
              <a:spLocks/>
            </p:cNvSpPr>
            <p:nvPr/>
          </p:nvSpPr>
          <p:spPr bwMode="auto">
            <a:xfrm>
              <a:off x="3912" y="2048"/>
              <a:ext cx="508" cy="263"/>
            </a:xfrm>
            <a:custGeom>
              <a:avLst/>
              <a:gdLst>
                <a:gd name="T0" fmla="*/ 0 w 399"/>
                <a:gd name="T1" fmla="*/ 51 h 263"/>
                <a:gd name="T2" fmla="*/ 39 w 399"/>
                <a:gd name="T3" fmla="*/ 46 h 263"/>
                <a:gd name="T4" fmla="*/ 85 w 399"/>
                <a:gd name="T5" fmla="*/ 41 h 263"/>
                <a:gd name="T6" fmla="*/ 136 w 399"/>
                <a:gd name="T7" fmla="*/ 35 h 263"/>
                <a:gd name="T8" fmla="*/ 173 w 399"/>
                <a:gd name="T9" fmla="*/ 24 h 263"/>
                <a:gd name="T10" fmla="*/ 213 w 399"/>
                <a:gd name="T11" fmla="*/ 11 h 263"/>
                <a:gd name="T12" fmla="*/ 271 w 399"/>
                <a:gd name="T13" fmla="*/ 3 h 263"/>
                <a:gd name="T14" fmla="*/ 331 w 399"/>
                <a:gd name="T15" fmla="*/ 0 h 263"/>
                <a:gd name="T16" fmla="*/ 387 w 399"/>
                <a:gd name="T17" fmla="*/ 5 h 263"/>
                <a:gd name="T18" fmla="*/ 435 w 399"/>
                <a:gd name="T19" fmla="*/ 22 h 263"/>
                <a:gd name="T20" fmla="*/ 486 w 399"/>
                <a:gd name="T21" fmla="*/ 43 h 263"/>
                <a:gd name="T22" fmla="*/ 532 w 399"/>
                <a:gd name="T23" fmla="*/ 68 h 263"/>
                <a:gd name="T24" fmla="*/ 583 w 399"/>
                <a:gd name="T25" fmla="*/ 84 h 263"/>
                <a:gd name="T26" fmla="*/ 619 w 399"/>
                <a:gd name="T27" fmla="*/ 89 h 263"/>
                <a:gd name="T28" fmla="*/ 681 w 399"/>
                <a:gd name="T29" fmla="*/ 95 h 263"/>
                <a:gd name="T30" fmla="*/ 758 w 399"/>
                <a:gd name="T31" fmla="*/ 100 h 263"/>
                <a:gd name="T32" fmla="*/ 844 w 399"/>
                <a:gd name="T33" fmla="*/ 106 h 263"/>
                <a:gd name="T34" fmla="*/ 922 w 399"/>
                <a:gd name="T35" fmla="*/ 111 h 263"/>
                <a:gd name="T36" fmla="*/ 980 w 399"/>
                <a:gd name="T37" fmla="*/ 114 h 263"/>
                <a:gd name="T38" fmla="*/ 1029 w 399"/>
                <a:gd name="T39" fmla="*/ 116 h 263"/>
                <a:gd name="T40" fmla="*/ 1049 w 399"/>
                <a:gd name="T41" fmla="*/ 119 h 263"/>
                <a:gd name="T42" fmla="*/ 1049 w 399"/>
                <a:gd name="T43" fmla="*/ 144 h 263"/>
                <a:gd name="T44" fmla="*/ 1049 w 399"/>
                <a:gd name="T45" fmla="*/ 187 h 263"/>
                <a:gd name="T46" fmla="*/ 1049 w 399"/>
                <a:gd name="T47" fmla="*/ 233 h 263"/>
                <a:gd name="T48" fmla="*/ 1049 w 399"/>
                <a:gd name="T49" fmla="*/ 263 h 263"/>
                <a:gd name="T50" fmla="*/ 991 w 399"/>
                <a:gd name="T51" fmla="*/ 233 h 263"/>
                <a:gd name="T52" fmla="*/ 951 w 399"/>
                <a:gd name="T53" fmla="*/ 211 h 263"/>
                <a:gd name="T54" fmla="*/ 904 w 399"/>
                <a:gd name="T55" fmla="*/ 195 h 263"/>
                <a:gd name="T56" fmla="*/ 854 w 399"/>
                <a:gd name="T57" fmla="*/ 181 h 263"/>
                <a:gd name="T58" fmla="*/ 786 w 399"/>
                <a:gd name="T59" fmla="*/ 165 h 263"/>
                <a:gd name="T60" fmla="*/ 710 w 399"/>
                <a:gd name="T61" fmla="*/ 146 h 263"/>
                <a:gd name="T62" fmla="*/ 642 w 399"/>
                <a:gd name="T63" fmla="*/ 127 h 263"/>
                <a:gd name="T64" fmla="*/ 603 w 399"/>
                <a:gd name="T65" fmla="*/ 108 h 263"/>
                <a:gd name="T66" fmla="*/ 554 w 399"/>
                <a:gd name="T67" fmla="*/ 108 h 263"/>
                <a:gd name="T68" fmla="*/ 493 w 399"/>
                <a:gd name="T69" fmla="*/ 106 h 263"/>
                <a:gd name="T70" fmla="*/ 446 w 399"/>
                <a:gd name="T71" fmla="*/ 106 h 263"/>
                <a:gd name="T72" fmla="*/ 396 w 399"/>
                <a:gd name="T73" fmla="*/ 103 h 263"/>
                <a:gd name="T74" fmla="*/ 349 w 399"/>
                <a:gd name="T75" fmla="*/ 100 h 263"/>
                <a:gd name="T76" fmla="*/ 309 w 399"/>
                <a:gd name="T77" fmla="*/ 97 h 263"/>
                <a:gd name="T78" fmla="*/ 271 w 399"/>
                <a:gd name="T79" fmla="*/ 95 h 263"/>
                <a:gd name="T80" fmla="*/ 251 w 399"/>
                <a:gd name="T81" fmla="*/ 92 h 263"/>
                <a:gd name="T82" fmla="*/ 204 w 399"/>
                <a:gd name="T83" fmla="*/ 84 h 263"/>
                <a:gd name="T84" fmla="*/ 136 w 399"/>
                <a:gd name="T85" fmla="*/ 70 h 263"/>
                <a:gd name="T86" fmla="*/ 67 w 399"/>
                <a:gd name="T87" fmla="*/ 57 h 263"/>
                <a:gd name="T88" fmla="*/ 0 w 399"/>
                <a:gd name="T89" fmla="*/ 51 h 2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99" h="263">
                  <a:moveTo>
                    <a:pt x="0" y="51"/>
                  </a:moveTo>
                  <a:lnTo>
                    <a:pt x="15" y="46"/>
                  </a:lnTo>
                  <a:lnTo>
                    <a:pt x="33" y="41"/>
                  </a:lnTo>
                  <a:lnTo>
                    <a:pt x="52" y="35"/>
                  </a:lnTo>
                  <a:lnTo>
                    <a:pt x="66" y="24"/>
                  </a:lnTo>
                  <a:lnTo>
                    <a:pt x="81" y="11"/>
                  </a:lnTo>
                  <a:lnTo>
                    <a:pt x="103" y="3"/>
                  </a:lnTo>
                  <a:lnTo>
                    <a:pt x="126" y="0"/>
                  </a:lnTo>
                  <a:lnTo>
                    <a:pt x="148" y="5"/>
                  </a:lnTo>
                  <a:lnTo>
                    <a:pt x="166" y="22"/>
                  </a:lnTo>
                  <a:lnTo>
                    <a:pt x="185" y="43"/>
                  </a:lnTo>
                  <a:lnTo>
                    <a:pt x="203" y="68"/>
                  </a:lnTo>
                  <a:lnTo>
                    <a:pt x="222" y="84"/>
                  </a:lnTo>
                  <a:lnTo>
                    <a:pt x="236" y="89"/>
                  </a:lnTo>
                  <a:lnTo>
                    <a:pt x="259" y="95"/>
                  </a:lnTo>
                  <a:lnTo>
                    <a:pt x="288" y="100"/>
                  </a:lnTo>
                  <a:lnTo>
                    <a:pt x="321" y="106"/>
                  </a:lnTo>
                  <a:lnTo>
                    <a:pt x="351" y="111"/>
                  </a:lnTo>
                  <a:lnTo>
                    <a:pt x="373" y="114"/>
                  </a:lnTo>
                  <a:lnTo>
                    <a:pt x="392" y="116"/>
                  </a:lnTo>
                  <a:lnTo>
                    <a:pt x="399" y="119"/>
                  </a:lnTo>
                  <a:lnTo>
                    <a:pt x="399" y="144"/>
                  </a:lnTo>
                  <a:lnTo>
                    <a:pt x="399" y="187"/>
                  </a:lnTo>
                  <a:lnTo>
                    <a:pt x="399" y="233"/>
                  </a:lnTo>
                  <a:lnTo>
                    <a:pt x="399" y="263"/>
                  </a:lnTo>
                  <a:lnTo>
                    <a:pt x="377" y="233"/>
                  </a:lnTo>
                  <a:lnTo>
                    <a:pt x="362" y="211"/>
                  </a:lnTo>
                  <a:lnTo>
                    <a:pt x="344" y="195"/>
                  </a:lnTo>
                  <a:lnTo>
                    <a:pt x="325" y="181"/>
                  </a:lnTo>
                  <a:lnTo>
                    <a:pt x="299" y="165"/>
                  </a:lnTo>
                  <a:lnTo>
                    <a:pt x="270" y="146"/>
                  </a:lnTo>
                  <a:lnTo>
                    <a:pt x="244" y="127"/>
                  </a:lnTo>
                  <a:lnTo>
                    <a:pt x="229" y="108"/>
                  </a:lnTo>
                  <a:lnTo>
                    <a:pt x="211" y="108"/>
                  </a:lnTo>
                  <a:lnTo>
                    <a:pt x="188" y="106"/>
                  </a:lnTo>
                  <a:lnTo>
                    <a:pt x="170" y="106"/>
                  </a:lnTo>
                  <a:lnTo>
                    <a:pt x="151" y="103"/>
                  </a:lnTo>
                  <a:lnTo>
                    <a:pt x="133" y="100"/>
                  </a:lnTo>
                  <a:lnTo>
                    <a:pt x="118" y="97"/>
                  </a:lnTo>
                  <a:lnTo>
                    <a:pt x="103" y="95"/>
                  </a:lnTo>
                  <a:lnTo>
                    <a:pt x="96" y="92"/>
                  </a:lnTo>
                  <a:lnTo>
                    <a:pt x="78" y="84"/>
                  </a:lnTo>
                  <a:lnTo>
                    <a:pt x="52" y="70"/>
                  </a:lnTo>
                  <a:lnTo>
                    <a:pt x="26" y="57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7CD6E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1"/>
            <p:cNvSpPr>
              <a:spLocks/>
            </p:cNvSpPr>
            <p:nvPr/>
          </p:nvSpPr>
          <p:spPr bwMode="auto">
            <a:xfrm>
              <a:off x="2494" y="2438"/>
              <a:ext cx="2643" cy="1412"/>
            </a:xfrm>
            <a:custGeom>
              <a:avLst/>
              <a:gdLst>
                <a:gd name="T0" fmla="*/ 10 w 2073"/>
                <a:gd name="T1" fmla="*/ 1374 h 1412"/>
                <a:gd name="T2" fmla="*/ 144 w 2073"/>
                <a:gd name="T3" fmla="*/ 1314 h 1412"/>
                <a:gd name="T4" fmla="*/ 421 w 2073"/>
                <a:gd name="T5" fmla="*/ 1241 h 1412"/>
                <a:gd name="T6" fmla="*/ 917 w 2073"/>
                <a:gd name="T7" fmla="*/ 1125 h 1412"/>
                <a:gd name="T8" fmla="*/ 1502 w 2073"/>
                <a:gd name="T9" fmla="*/ 984 h 1412"/>
                <a:gd name="T10" fmla="*/ 1833 w 2073"/>
                <a:gd name="T11" fmla="*/ 886 h 1412"/>
                <a:gd name="T12" fmla="*/ 2109 w 2073"/>
                <a:gd name="T13" fmla="*/ 794 h 1412"/>
                <a:gd name="T14" fmla="*/ 2313 w 2073"/>
                <a:gd name="T15" fmla="*/ 721 h 1412"/>
                <a:gd name="T16" fmla="*/ 2283 w 2073"/>
                <a:gd name="T17" fmla="*/ 656 h 1412"/>
                <a:gd name="T18" fmla="*/ 2225 w 2073"/>
                <a:gd name="T19" fmla="*/ 585 h 1412"/>
                <a:gd name="T20" fmla="*/ 2028 w 2073"/>
                <a:gd name="T21" fmla="*/ 450 h 1412"/>
                <a:gd name="T22" fmla="*/ 1981 w 2073"/>
                <a:gd name="T23" fmla="*/ 336 h 1412"/>
                <a:gd name="T24" fmla="*/ 2068 w 2073"/>
                <a:gd name="T25" fmla="*/ 263 h 1412"/>
                <a:gd name="T26" fmla="*/ 2165 w 2073"/>
                <a:gd name="T27" fmla="*/ 211 h 1412"/>
                <a:gd name="T28" fmla="*/ 2343 w 2073"/>
                <a:gd name="T29" fmla="*/ 168 h 1412"/>
                <a:gd name="T30" fmla="*/ 2558 w 2073"/>
                <a:gd name="T31" fmla="*/ 114 h 1412"/>
                <a:gd name="T32" fmla="*/ 2760 w 2073"/>
                <a:gd name="T33" fmla="*/ 60 h 1412"/>
                <a:gd name="T34" fmla="*/ 2997 w 2073"/>
                <a:gd name="T35" fmla="*/ 14 h 1412"/>
                <a:gd name="T36" fmla="*/ 3210 w 2073"/>
                <a:gd name="T37" fmla="*/ 3 h 1412"/>
                <a:gd name="T38" fmla="*/ 3417 w 2073"/>
                <a:gd name="T39" fmla="*/ 25 h 1412"/>
                <a:gd name="T40" fmla="*/ 3651 w 2073"/>
                <a:gd name="T41" fmla="*/ 62 h 1412"/>
                <a:gd name="T42" fmla="*/ 3895 w 2073"/>
                <a:gd name="T43" fmla="*/ 133 h 1412"/>
                <a:gd name="T44" fmla="*/ 4131 w 2073"/>
                <a:gd name="T45" fmla="*/ 211 h 1412"/>
                <a:gd name="T46" fmla="*/ 4334 w 2073"/>
                <a:gd name="T47" fmla="*/ 271 h 1412"/>
                <a:gd name="T48" fmla="*/ 4517 w 2073"/>
                <a:gd name="T49" fmla="*/ 309 h 1412"/>
                <a:gd name="T50" fmla="*/ 4655 w 2073"/>
                <a:gd name="T51" fmla="*/ 350 h 1412"/>
                <a:gd name="T52" fmla="*/ 4716 w 2073"/>
                <a:gd name="T53" fmla="*/ 401 h 1412"/>
                <a:gd name="T54" fmla="*/ 4666 w 2073"/>
                <a:gd name="T55" fmla="*/ 507 h 1412"/>
                <a:gd name="T56" fmla="*/ 4853 w 2073"/>
                <a:gd name="T57" fmla="*/ 575 h 1412"/>
                <a:gd name="T58" fmla="*/ 5048 w 2073"/>
                <a:gd name="T59" fmla="*/ 626 h 1412"/>
                <a:gd name="T60" fmla="*/ 5202 w 2073"/>
                <a:gd name="T61" fmla="*/ 667 h 1412"/>
                <a:gd name="T62" fmla="*/ 5447 w 2073"/>
                <a:gd name="T63" fmla="*/ 751 h 1412"/>
                <a:gd name="T64" fmla="*/ 5221 w 2073"/>
                <a:gd name="T65" fmla="*/ 816 h 1412"/>
                <a:gd name="T66" fmla="*/ 4930 w 2073"/>
                <a:gd name="T67" fmla="*/ 883 h 1412"/>
                <a:gd name="T68" fmla="*/ 4743 w 2073"/>
                <a:gd name="T69" fmla="*/ 940 h 1412"/>
                <a:gd name="T70" fmla="*/ 4598 w 2073"/>
                <a:gd name="T71" fmla="*/ 992 h 1412"/>
                <a:gd name="T72" fmla="*/ 4423 w 2073"/>
                <a:gd name="T73" fmla="*/ 1041 h 1412"/>
                <a:gd name="T74" fmla="*/ 4219 w 2073"/>
                <a:gd name="T75" fmla="*/ 1076 h 1412"/>
                <a:gd name="T76" fmla="*/ 3866 w 2073"/>
                <a:gd name="T77" fmla="*/ 1119 h 1412"/>
                <a:gd name="T78" fmla="*/ 3329 w 2073"/>
                <a:gd name="T79" fmla="*/ 1157 h 1412"/>
                <a:gd name="T80" fmla="*/ 3008 w 2073"/>
                <a:gd name="T81" fmla="*/ 1168 h 1412"/>
                <a:gd name="T82" fmla="*/ 2860 w 2073"/>
                <a:gd name="T83" fmla="*/ 1173 h 1412"/>
                <a:gd name="T84" fmla="*/ 2731 w 2073"/>
                <a:gd name="T85" fmla="*/ 1179 h 1412"/>
                <a:gd name="T86" fmla="*/ 2489 w 2073"/>
                <a:gd name="T87" fmla="*/ 1209 h 1412"/>
                <a:gd name="T88" fmla="*/ 2294 w 2073"/>
                <a:gd name="T89" fmla="*/ 1230 h 1412"/>
                <a:gd name="T90" fmla="*/ 2156 w 2073"/>
                <a:gd name="T91" fmla="*/ 1225 h 1412"/>
                <a:gd name="T92" fmla="*/ 2028 w 2073"/>
                <a:gd name="T93" fmla="*/ 1195 h 1412"/>
                <a:gd name="T94" fmla="*/ 1816 w 2073"/>
                <a:gd name="T95" fmla="*/ 1263 h 1412"/>
                <a:gd name="T96" fmla="*/ 1660 w 2073"/>
                <a:gd name="T97" fmla="*/ 1274 h 1412"/>
                <a:gd name="T98" fmla="*/ 1502 w 2073"/>
                <a:gd name="T99" fmla="*/ 1263 h 1412"/>
                <a:gd name="T100" fmla="*/ 1289 w 2073"/>
                <a:gd name="T101" fmla="*/ 1255 h 1412"/>
                <a:gd name="T102" fmla="*/ 1016 w 2073"/>
                <a:gd name="T103" fmla="*/ 1268 h 1412"/>
                <a:gd name="T104" fmla="*/ 790 w 2073"/>
                <a:gd name="T105" fmla="*/ 1301 h 1412"/>
                <a:gd name="T106" fmla="*/ 645 w 2073"/>
                <a:gd name="T107" fmla="*/ 1320 h 1412"/>
                <a:gd name="T108" fmla="*/ 490 w 2073"/>
                <a:gd name="T109" fmla="*/ 1314 h 1412"/>
                <a:gd name="T110" fmla="*/ 400 w 2073"/>
                <a:gd name="T111" fmla="*/ 1352 h 1412"/>
                <a:gd name="T112" fmla="*/ 295 w 2073"/>
                <a:gd name="T113" fmla="*/ 1379 h 1412"/>
                <a:gd name="T114" fmla="*/ 116 w 2073"/>
                <a:gd name="T115" fmla="*/ 1395 h 1412"/>
                <a:gd name="T116" fmla="*/ 0 w 2073"/>
                <a:gd name="T117" fmla="*/ 1412 h 141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073" h="1412">
                  <a:moveTo>
                    <a:pt x="0" y="1412"/>
                  </a:moveTo>
                  <a:lnTo>
                    <a:pt x="0" y="1393"/>
                  </a:lnTo>
                  <a:lnTo>
                    <a:pt x="4" y="1374"/>
                  </a:lnTo>
                  <a:lnTo>
                    <a:pt x="15" y="1355"/>
                  </a:lnTo>
                  <a:lnTo>
                    <a:pt x="33" y="1333"/>
                  </a:lnTo>
                  <a:lnTo>
                    <a:pt x="55" y="1314"/>
                  </a:lnTo>
                  <a:lnTo>
                    <a:pt x="85" y="1290"/>
                  </a:lnTo>
                  <a:lnTo>
                    <a:pt x="118" y="1265"/>
                  </a:lnTo>
                  <a:lnTo>
                    <a:pt x="159" y="1241"/>
                  </a:lnTo>
                  <a:lnTo>
                    <a:pt x="210" y="1211"/>
                  </a:lnTo>
                  <a:lnTo>
                    <a:pt x="277" y="1171"/>
                  </a:lnTo>
                  <a:lnTo>
                    <a:pt x="347" y="1125"/>
                  </a:lnTo>
                  <a:lnTo>
                    <a:pt x="425" y="1076"/>
                  </a:lnTo>
                  <a:lnTo>
                    <a:pt x="502" y="1027"/>
                  </a:lnTo>
                  <a:lnTo>
                    <a:pt x="569" y="984"/>
                  </a:lnTo>
                  <a:lnTo>
                    <a:pt x="624" y="943"/>
                  </a:lnTo>
                  <a:lnTo>
                    <a:pt x="665" y="913"/>
                  </a:lnTo>
                  <a:lnTo>
                    <a:pt x="694" y="886"/>
                  </a:lnTo>
                  <a:lnTo>
                    <a:pt x="728" y="859"/>
                  </a:lnTo>
                  <a:lnTo>
                    <a:pt x="765" y="826"/>
                  </a:lnTo>
                  <a:lnTo>
                    <a:pt x="798" y="794"/>
                  </a:lnTo>
                  <a:lnTo>
                    <a:pt x="827" y="764"/>
                  </a:lnTo>
                  <a:lnTo>
                    <a:pt x="853" y="740"/>
                  </a:lnTo>
                  <a:lnTo>
                    <a:pt x="875" y="721"/>
                  </a:lnTo>
                  <a:lnTo>
                    <a:pt x="890" y="707"/>
                  </a:lnTo>
                  <a:lnTo>
                    <a:pt x="875" y="680"/>
                  </a:lnTo>
                  <a:lnTo>
                    <a:pt x="864" y="656"/>
                  </a:lnTo>
                  <a:lnTo>
                    <a:pt x="850" y="637"/>
                  </a:lnTo>
                  <a:lnTo>
                    <a:pt x="846" y="615"/>
                  </a:lnTo>
                  <a:lnTo>
                    <a:pt x="842" y="585"/>
                  </a:lnTo>
                  <a:lnTo>
                    <a:pt x="827" y="545"/>
                  </a:lnTo>
                  <a:lnTo>
                    <a:pt x="805" y="496"/>
                  </a:lnTo>
                  <a:lnTo>
                    <a:pt x="768" y="450"/>
                  </a:lnTo>
                  <a:lnTo>
                    <a:pt x="754" y="407"/>
                  </a:lnTo>
                  <a:lnTo>
                    <a:pt x="746" y="369"/>
                  </a:lnTo>
                  <a:lnTo>
                    <a:pt x="750" y="336"/>
                  </a:lnTo>
                  <a:lnTo>
                    <a:pt x="757" y="312"/>
                  </a:lnTo>
                  <a:lnTo>
                    <a:pt x="772" y="290"/>
                  </a:lnTo>
                  <a:lnTo>
                    <a:pt x="783" y="263"/>
                  </a:lnTo>
                  <a:lnTo>
                    <a:pt x="794" y="241"/>
                  </a:lnTo>
                  <a:lnTo>
                    <a:pt x="809" y="222"/>
                  </a:lnTo>
                  <a:lnTo>
                    <a:pt x="820" y="211"/>
                  </a:lnTo>
                  <a:lnTo>
                    <a:pt x="839" y="201"/>
                  </a:lnTo>
                  <a:lnTo>
                    <a:pt x="861" y="184"/>
                  </a:lnTo>
                  <a:lnTo>
                    <a:pt x="887" y="168"/>
                  </a:lnTo>
                  <a:lnTo>
                    <a:pt x="912" y="152"/>
                  </a:lnTo>
                  <a:lnTo>
                    <a:pt x="942" y="133"/>
                  </a:lnTo>
                  <a:lnTo>
                    <a:pt x="968" y="114"/>
                  </a:lnTo>
                  <a:lnTo>
                    <a:pt x="994" y="95"/>
                  </a:lnTo>
                  <a:lnTo>
                    <a:pt x="1016" y="76"/>
                  </a:lnTo>
                  <a:lnTo>
                    <a:pt x="1045" y="60"/>
                  </a:lnTo>
                  <a:lnTo>
                    <a:pt x="1075" y="41"/>
                  </a:lnTo>
                  <a:lnTo>
                    <a:pt x="1105" y="27"/>
                  </a:lnTo>
                  <a:lnTo>
                    <a:pt x="1134" y="14"/>
                  </a:lnTo>
                  <a:lnTo>
                    <a:pt x="1164" y="6"/>
                  </a:lnTo>
                  <a:lnTo>
                    <a:pt x="1190" y="0"/>
                  </a:lnTo>
                  <a:lnTo>
                    <a:pt x="1215" y="3"/>
                  </a:lnTo>
                  <a:lnTo>
                    <a:pt x="1238" y="8"/>
                  </a:lnTo>
                  <a:lnTo>
                    <a:pt x="1263" y="16"/>
                  </a:lnTo>
                  <a:lnTo>
                    <a:pt x="1293" y="25"/>
                  </a:lnTo>
                  <a:lnTo>
                    <a:pt x="1319" y="33"/>
                  </a:lnTo>
                  <a:lnTo>
                    <a:pt x="1348" y="46"/>
                  </a:lnTo>
                  <a:lnTo>
                    <a:pt x="1382" y="62"/>
                  </a:lnTo>
                  <a:lnTo>
                    <a:pt x="1411" y="81"/>
                  </a:lnTo>
                  <a:lnTo>
                    <a:pt x="1444" y="106"/>
                  </a:lnTo>
                  <a:lnTo>
                    <a:pt x="1474" y="133"/>
                  </a:lnTo>
                  <a:lnTo>
                    <a:pt x="1507" y="160"/>
                  </a:lnTo>
                  <a:lnTo>
                    <a:pt x="1537" y="187"/>
                  </a:lnTo>
                  <a:lnTo>
                    <a:pt x="1563" y="211"/>
                  </a:lnTo>
                  <a:lnTo>
                    <a:pt x="1592" y="233"/>
                  </a:lnTo>
                  <a:lnTo>
                    <a:pt x="1618" y="255"/>
                  </a:lnTo>
                  <a:lnTo>
                    <a:pt x="1640" y="271"/>
                  </a:lnTo>
                  <a:lnTo>
                    <a:pt x="1666" y="285"/>
                  </a:lnTo>
                  <a:lnTo>
                    <a:pt x="1688" y="295"/>
                  </a:lnTo>
                  <a:lnTo>
                    <a:pt x="1710" y="309"/>
                  </a:lnTo>
                  <a:lnTo>
                    <a:pt x="1733" y="323"/>
                  </a:lnTo>
                  <a:lnTo>
                    <a:pt x="1747" y="333"/>
                  </a:lnTo>
                  <a:lnTo>
                    <a:pt x="1762" y="350"/>
                  </a:lnTo>
                  <a:lnTo>
                    <a:pt x="1773" y="366"/>
                  </a:lnTo>
                  <a:lnTo>
                    <a:pt x="1781" y="382"/>
                  </a:lnTo>
                  <a:lnTo>
                    <a:pt x="1784" y="401"/>
                  </a:lnTo>
                  <a:lnTo>
                    <a:pt x="1777" y="439"/>
                  </a:lnTo>
                  <a:lnTo>
                    <a:pt x="1766" y="474"/>
                  </a:lnTo>
                  <a:lnTo>
                    <a:pt x="1766" y="507"/>
                  </a:lnTo>
                  <a:lnTo>
                    <a:pt x="1788" y="539"/>
                  </a:lnTo>
                  <a:lnTo>
                    <a:pt x="1810" y="558"/>
                  </a:lnTo>
                  <a:lnTo>
                    <a:pt x="1836" y="575"/>
                  </a:lnTo>
                  <a:lnTo>
                    <a:pt x="1858" y="593"/>
                  </a:lnTo>
                  <a:lnTo>
                    <a:pt x="1884" y="610"/>
                  </a:lnTo>
                  <a:lnTo>
                    <a:pt x="1910" y="626"/>
                  </a:lnTo>
                  <a:lnTo>
                    <a:pt x="1932" y="642"/>
                  </a:lnTo>
                  <a:lnTo>
                    <a:pt x="1954" y="656"/>
                  </a:lnTo>
                  <a:lnTo>
                    <a:pt x="1969" y="667"/>
                  </a:lnTo>
                  <a:lnTo>
                    <a:pt x="1999" y="691"/>
                  </a:lnTo>
                  <a:lnTo>
                    <a:pt x="2032" y="721"/>
                  </a:lnTo>
                  <a:lnTo>
                    <a:pt x="2061" y="751"/>
                  </a:lnTo>
                  <a:lnTo>
                    <a:pt x="2073" y="778"/>
                  </a:lnTo>
                  <a:lnTo>
                    <a:pt x="2025" y="797"/>
                  </a:lnTo>
                  <a:lnTo>
                    <a:pt x="1976" y="816"/>
                  </a:lnTo>
                  <a:lnTo>
                    <a:pt x="1936" y="837"/>
                  </a:lnTo>
                  <a:lnTo>
                    <a:pt x="1899" y="859"/>
                  </a:lnTo>
                  <a:lnTo>
                    <a:pt x="1866" y="883"/>
                  </a:lnTo>
                  <a:lnTo>
                    <a:pt x="1836" y="905"/>
                  </a:lnTo>
                  <a:lnTo>
                    <a:pt x="1814" y="924"/>
                  </a:lnTo>
                  <a:lnTo>
                    <a:pt x="1795" y="940"/>
                  </a:lnTo>
                  <a:lnTo>
                    <a:pt x="1777" y="957"/>
                  </a:lnTo>
                  <a:lnTo>
                    <a:pt x="1758" y="976"/>
                  </a:lnTo>
                  <a:lnTo>
                    <a:pt x="1740" y="992"/>
                  </a:lnTo>
                  <a:lnTo>
                    <a:pt x="1718" y="1008"/>
                  </a:lnTo>
                  <a:lnTo>
                    <a:pt x="1696" y="1024"/>
                  </a:lnTo>
                  <a:lnTo>
                    <a:pt x="1674" y="1041"/>
                  </a:lnTo>
                  <a:lnTo>
                    <a:pt x="1651" y="1054"/>
                  </a:lnTo>
                  <a:lnTo>
                    <a:pt x="1625" y="1065"/>
                  </a:lnTo>
                  <a:lnTo>
                    <a:pt x="1596" y="1076"/>
                  </a:lnTo>
                  <a:lnTo>
                    <a:pt x="1559" y="1089"/>
                  </a:lnTo>
                  <a:lnTo>
                    <a:pt x="1515" y="1106"/>
                  </a:lnTo>
                  <a:lnTo>
                    <a:pt x="1463" y="1119"/>
                  </a:lnTo>
                  <a:lnTo>
                    <a:pt x="1400" y="1135"/>
                  </a:lnTo>
                  <a:lnTo>
                    <a:pt x="1334" y="1149"/>
                  </a:lnTo>
                  <a:lnTo>
                    <a:pt x="1260" y="1157"/>
                  </a:lnTo>
                  <a:lnTo>
                    <a:pt x="1178" y="1165"/>
                  </a:lnTo>
                  <a:lnTo>
                    <a:pt x="1160" y="1165"/>
                  </a:lnTo>
                  <a:lnTo>
                    <a:pt x="1138" y="1168"/>
                  </a:lnTo>
                  <a:lnTo>
                    <a:pt x="1119" y="1171"/>
                  </a:lnTo>
                  <a:lnTo>
                    <a:pt x="1101" y="1171"/>
                  </a:lnTo>
                  <a:lnTo>
                    <a:pt x="1082" y="1173"/>
                  </a:lnTo>
                  <a:lnTo>
                    <a:pt x="1064" y="1176"/>
                  </a:lnTo>
                  <a:lnTo>
                    <a:pt x="1049" y="1179"/>
                  </a:lnTo>
                  <a:lnTo>
                    <a:pt x="1034" y="1179"/>
                  </a:lnTo>
                  <a:lnTo>
                    <a:pt x="1001" y="1190"/>
                  </a:lnTo>
                  <a:lnTo>
                    <a:pt x="972" y="1198"/>
                  </a:lnTo>
                  <a:lnTo>
                    <a:pt x="942" y="1209"/>
                  </a:lnTo>
                  <a:lnTo>
                    <a:pt x="916" y="1217"/>
                  </a:lnTo>
                  <a:lnTo>
                    <a:pt x="890" y="1225"/>
                  </a:lnTo>
                  <a:lnTo>
                    <a:pt x="868" y="1230"/>
                  </a:lnTo>
                  <a:lnTo>
                    <a:pt x="850" y="1233"/>
                  </a:lnTo>
                  <a:lnTo>
                    <a:pt x="839" y="1233"/>
                  </a:lnTo>
                  <a:lnTo>
                    <a:pt x="816" y="1225"/>
                  </a:lnTo>
                  <a:lnTo>
                    <a:pt x="794" y="1211"/>
                  </a:lnTo>
                  <a:lnTo>
                    <a:pt x="776" y="1200"/>
                  </a:lnTo>
                  <a:lnTo>
                    <a:pt x="768" y="1195"/>
                  </a:lnTo>
                  <a:lnTo>
                    <a:pt x="739" y="1219"/>
                  </a:lnTo>
                  <a:lnTo>
                    <a:pt x="713" y="1244"/>
                  </a:lnTo>
                  <a:lnTo>
                    <a:pt x="687" y="1263"/>
                  </a:lnTo>
                  <a:lnTo>
                    <a:pt x="665" y="1274"/>
                  </a:lnTo>
                  <a:lnTo>
                    <a:pt x="646" y="1274"/>
                  </a:lnTo>
                  <a:lnTo>
                    <a:pt x="628" y="1274"/>
                  </a:lnTo>
                  <a:lnTo>
                    <a:pt x="609" y="1271"/>
                  </a:lnTo>
                  <a:lnTo>
                    <a:pt x="591" y="1265"/>
                  </a:lnTo>
                  <a:lnTo>
                    <a:pt x="569" y="1263"/>
                  </a:lnTo>
                  <a:lnTo>
                    <a:pt x="547" y="1257"/>
                  </a:lnTo>
                  <a:lnTo>
                    <a:pt x="521" y="1255"/>
                  </a:lnTo>
                  <a:lnTo>
                    <a:pt x="488" y="1255"/>
                  </a:lnTo>
                  <a:lnTo>
                    <a:pt x="451" y="1257"/>
                  </a:lnTo>
                  <a:lnTo>
                    <a:pt x="417" y="1260"/>
                  </a:lnTo>
                  <a:lnTo>
                    <a:pt x="384" y="1268"/>
                  </a:lnTo>
                  <a:lnTo>
                    <a:pt x="351" y="1276"/>
                  </a:lnTo>
                  <a:lnTo>
                    <a:pt x="325" y="1287"/>
                  </a:lnTo>
                  <a:lnTo>
                    <a:pt x="299" y="1301"/>
                  </a:lnTo>
                  <a:lnTo>
                    <a:pt x="277" y="1314"/>
                  </a:lnTo>
                  <a:lnTo>
                    <a:pt x="258" y="1328"/>
                  </a:lnTo>
                  <a:lnTo>
                    <a:pt x="244" y="1320"/>
                  </a:lnTo>
                  <a:lnTo>
                    <a:pt x="229" y="1311"/>
                  </a:lnTo>
                  <a:lnTo>
                    <a:pt x="210" y="1309"/>
                  </a:lnTo>
                  <a:lnTo>
                    <a:pt x="185" y="1314"/>
                  </a:lnTo>
                  <a:lnTo>
                    <a:pt x="162" y="1325"/>
                  </a:lnTo>
                  <a:lnTo>
                    <a:pt x="155" y="1336"/>
                  </a:lnTo>
                  <a:lnTo>
                    <a:pt x="151" y="1352"/>
                  </a:lnTo>
                  <a:lnTo>
                    <a:pt x="155" y="1368"/>
                  </a:lnTo>
                  <a:lnTo>
                    <a:pt x="133" y="1374"/>
                  </a:lnTo>
                  <a:lnTo>
                    <a:pt x="111" y="1379"/>
                  </a:lnTo>
                  <a:lnTo>
                    <a:pt x="88" y="1385"/>
                  </a:lnTo>
                  <a:lnTo>
                    <a:pt x="66" y="1390"/>
                  </a:lnTo>
                  <a:lnTo>
                    <a:pt x="44" y="1395"/>
                  </a:lnTo>
                  <a:lnTo>
                    <a:pt x="26" y="1401"/>
                  </a:lnTo>
                  <a:lnTo>
                    <a:pt x="11" y="1406"/>
                  </a:lnTo>
                  <a:lnTo>
                    <a:pt x="0" y="1412"/>
                  </a:lnTo>
                  <a:close/>
                </a:path>
              </a:pathLst>
            </a:custGeom>
            <a:solidFill>
              <a:srgbClr val="00A5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2"/>
            <p:cNvSpPr>
              <a:spLocks/>
            </p:cNvSpPr>
            <p:nvPr/>
          </p:nvSpPr>
          <p:spPr bwMode="auto">
            <a:xfrm>
              <a:off x="2419" y="517"/>
              <a:ext cx="2237" cy="1905"/>
            </a:xfrm>
            <a:custGeom>
              <a:avLst/>
              <a:gdLst>
                <a:gd name="T0" fmla="*/ 2563 w 1755"/>
                <a:gd name="T1" fmla="*/ 1862 h 1905"/>
                <a:gd name="T2" fmla="*/ 2400 w 1755"/>
                <a:gd name="T3" fmla="*/ 1802 h 1905"/>
                <a:gd name="T4" fmla="*/ 2301 w 1755"/>
                <a:gd name="T5" fmla="*/ 1723 h 1905"/>
                <a:gd name="T6" fmla="*/ 2125 w 1755"/>
                <a:gd name="T7" fmla="*/ 1694 h 1905"/>
                <a:gd name="T8" fmla="*/ 1746 w 1755"/>
                <a:gd name="T9" fmla="*/ 1585 h 1905"/>
                <a:gd name="T10" fmla="*/ 1326 w 1755"/>
                <a:gd name="T11" fmla="*/ 1458 h 1905"/>
                <a:gd name="T12" fmla="*/ 1141 w 1755"/>
                <a:gd name="T13" fmla="*/ 1336 h 1905"/>
                <a:gd name="T14" fmla="*/ 905 w 1755"/>
                <a:gd name="T15" fmla="*/ 1135 h 1905"/>
                <a:gd name="T16" fmla="*/ 829 w 1755"/>
                <a:gd name="T17" fmla="*/ 1211 h 1905"/>
                <a:gd name="T18" fmla="*/ 673 w 1755"/>
                <a:gd name="T19" fmla="*/ 1114 h 1905"/>
                <a:gd name="T20" fmla="*/ 681 w 1755"/>
                <a:gd name="T21" fmla="*/ 1016 h 1905"/>
                <a:gd name="T22" fmla="*/ 566 w 1755"/>
                <a:gd name="T23" fmla="*/ 859 h 1905"/>
                <a:gd name="T24" fmla="*/ 799 w 1755"/>
                <a:gd name="T25" fmla="*/ 734 h 1905"/>
                <a:gd name="T26" fmla="*/ 1054 w 1755"/>
                <a:gd name="T27" fmla="*/ 593 h 1905"/>
                <a:gd name="T28" fmla="*/ 1160 w 1755"/>
                <a:gd name="T29" fmla="*/ 453 h 1905"/>
                <a:gd name="T30" fmla="*/ 1111 w 1755"/>
                <a:gd name="T31" fmla="*/ 360 h 1905"/>
                <a:gd name="T32" fmla="*/ 858 w 1755"/>
                <a:gd name="T33" fmla="*/ 249 h 1905"/>
                <a:gd name="T34" fmla="*/ 537 w 1755"/>
                <a:gd name="T35" fmla="*/ 176 h 1905"/>
                <a:gd name="T36" fmla="*/ 126 w 1755"/>
                <a:gd name="T37" fmla="*/ 103 h 1905"/>
                <a:gd name="T38" fmla="*/ 458 w 1755"/>
                <a:gd name="T39" fmla="*/ 90 h 1905"/>
                <a:gd name="T40" fmla="*/ 653 w 1755"/>
                <a:gd name="T41" fmla="*/ 0 h 1905"/>
                <a:gd name="T42" fmla="*/ 1314 w 1755"/>
                <a:gd name="T43" fmla="*/ 98 h 1905"/>
                <a:gd name="T44" fmla="*/ 1746 w 1755"/>
                <a:gd name="T45" fmla="*/ 195 h 1905"/>
                <a:gd name="T46" fmla="*/ 2338 w 1755"/>
                <a:gd name="T47" fmla="*/ 339 h 1905"/>
                <a:gd name="T48" fmla="*/ 2700 w 1755"/>
                <a:gd name="T49" fmla="*/ 360 h 1905"/>
                <a:gd name="T50" fmla="*/ 3006 w 1755"/>
                <a:gd name="T51" fmla="*/ 374 h 1905"/>
                <a:gd name="T52" fmla="*/ 2865 w 1755"/>
                <a:gd name="T53" fmla="*/ 580 h 1905"/>
                <a:gd name="T54" fmla="*/ 3040 w 1755"/>
                <a:gd name="T55" fmla="*/ 656 h 1905"/>
                <a:gd name="T56" fmla="*/ 3305 w 1755"/>
                <a:gd name="T57" fmla="*/ 718 h 1905"/>
                <a:gd name="T58" fmla="*/ 3442 w 1755"/>
                <a:gd name="T59" fmla="*/ 813 h 1905"/>
                <a:gd name="T60" fmla="*/ 3500 w 1755"/>
                <a:gd name="T61" fmla="*/ 661 h 1905"/>
                <a:gd name="T62" fmla="*/ 3626 w 1755"/>
                <a:gd name="T63" fmla="*/ 569 h 1905"/>
                <a:gd name="T64" fmla="*/ 3823 w 1755"/>
                <a:gd name="T65" fmla="*/ 634 h 1905"/>
                <a:gd name="T66" fmla="*/ 4018 w 1755"/>
                <a:gd name="T67" fmla="*/ 650 h 1905"/>
                <a:gd name="T68" fmla="*/ 4311 w 1755"/>
                <a:gd name="T69" fmla="*/ 740 h 1905"/>
                <a:gd name="T70" fmla="*/ 4563 w 1755"/>
                <a:gd name="T71" fmla="*/ 821 h 1905"/>
                <a:gd name="T72" fmla="*/ 4563 w 1755"/>
                <a:gd name="T73" fmla="*/ 878 h 1905"/>
                <a:gd name="T74" fmla="*/ 4318 w 1755"/>
                <a:gd name="T75" fmla="*/ 881 h 1905"/>
                <a:gd name="T76" fmla="*/ 4057 w 1755"/>
                <a:gd name="T77" fmla="*/ 913 h 1905"/>
                <a:gd name="T78" fmla="*/ 3891 w 1755"/>
                <a:gd name="T79" fmla="*/ 981 h 1905"/>
                <a:gd name="T80" fmla="*/ 4116 w 1755"/>
                <a:gd name="T81" fmla="*/ 954 h 1905"/>
                <a:gd name="T82" fmla="*/ 4341 w 1755"/>
                <a:gd name="T83" fmla="*/ 981 h 1905"/>
                <a:gd name="T84" fmla="*/ 4057 w 1755"/>
                <a:gd name="T85" fmla="*/ 1060 h 1905"/>
                <a:gd name="T86" fmla="*/ 3607 w 1755"/>
                <a:gd name="T87" fmla="*/ 1173 h 1905"/>
                <a:gd name="T88" fmla="*/ 3442 w 1755"/>
                <a:gd name="T89" fmla="*/ 1263 h 1905"/>
                <a:gd name="T90" fmla="*/ 3160 w 1755"/>
                <a:gd name="T91" fmla="*/ 1423 h 1905"/>
                <a:gd name="T92" fmla="*/ 2934 w 1755"/>
                <a:gd name="T93" fmla="*/ 1293 h 1905"/>
                <a:gd name="T94" fmla="*/ 2691 w 1755"/>
                <a:gd name="T95" fmla="*/ 1265 h 1905"/>
                <a:gd name="T96" fmla="*/ 2407 w 1755"/>
                <a:gd name="T97" fmla="*/ 1263 h 1905"/>
                <a:gd name="T98" fmla="*/ 2154 w 1755"/>
                <a:gd name="T99" fmla="*/ 1255 h 1905"/>
                <a:gd name="T100" fmla="*/ 1883 w 1755"/>
                <a:gd name="T101" fmla="*/ 1425 h 1905"/>
                <a:gd name="T102" fmla="*/ 1911 w 1755"/>
                <a:gd name="T103" fmla="*/ 1498 h 1905"/>
                <a:gd name="T104" fmla="*/ 2135 w 1755"/>
                <a:gd name="T105" fmla="*/ 1547 h 1905"/>
                <a:gd name="T106" fmla="*/ 2331 w 1755"/>
                <a:gd name="T107" fmla="*/ 1509 h 1905"/>
                <a:gd name="T108" fmla="*/ 2526 w 1755"/>
                <a:gd name="T109" fmla="*/ 1542 h 1905"/>
                <a:gd name="T110" fmla="*/ 2419 w 1755"/>
                <a:gd name="T111" fmla="*/ 1596 h 1905"/>
                <a:gd name="T112" fmla="*/ 2459 w 1755"/>
                <a:gd name="T113" fmla="*/ 1647 h 1905"/>
                <a:gd name="T114" fmla="*/ 2661 w 1755"/>
                <a:gd name="T115" fmla="*/ 1680 h 1905"/>
                <a:gd name="T116" fmla="*/ 2711 w 1755"/>
                <a:gd name="T117" fmla="*/ 1740 h 1905"/>
                <a:gd name="T118" fmla="*/ 2632 w 1755"/>
                <a:gd name="T119" fmla="*/ 1818 h 19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55" h="1905">
                  <a:moveTo>
                    <a:pt x="1027" y="1905"/>
                  </a:moveTo>
                  <a:lnTo>
                    <a:pt x="1012" y="1897"/>
                  </a:lnTo>
                  <a:lnTo>
                    <a:pt x="1001" y="1886"/>
                  </a:lnTo>
                  <a:lnTo>
                    <a:pt x="986" y="1875"/>
                  </a:lnTo>
                  <a:lnTo>
                    <a:pt x="971" y="1862"/>
                  </a:lnTo>
                  <a:lnTo>
                    <a:pt x="957" y="1851"/>
                  </a:lnTo>
                  <a:lnTo>
                    <a:pt x="938" y="1840"/>
                  </a:lnTo>
                  <a:lnTo>
                    <a:pt x="920" y="1829"/>
                  </a:lnTo>
                  <a:lnTo>
                    <a:pt x="901" y="1824"/>
                  </a:lnTo>
                  <a:lnTo>
                    <a:pt x="909" y="1802"/>
                  </a:lnTo>
                  <a:lnTo>
                    <a:pt x="920" y="1772"/>
                  </a:lnTo>
                  <a:lnTo>
                    <a:pt x="920" y="1748"/>
                  </a:lnTo>
                  <a:lnTo>
                    <a:pt x="901" y="1731"/>
                  </a:lnTo>
                  <a:lnTo>
                    <a:pt x="883" y="1729"/>
                  </a:lnTo>
                  <a:lnTo>
                    <a:pt x="872" y="1723"/>
                  </a:lnTo>
                  <a:lnTo>
                    <a:pt x="857" y="1721"/>
                  </a:lnTo>
                  <a:lnTo>
                    <a:pt x="846" y="1715"/>
                  </a:lnTo>
                  <a:lnTo>
                    <a:pt x="831" y="1710"/>
                  </a:lnTo>
                  <a:lnTo>
                    <a:pt x="820" y="1702"/>
                  </a:lnTo>
                  <a:lnTo>
                    <a:pt x="805" y="1694"/>
                  </a:lnTo>
                  <a:lnTo>
                    <a:pt x="790" y="1680"/>
                  </a:lnTo>
                  <a:lnTo>
                    <a:pt x="768" y="1664"/>
                  </a:lnTo>
                  <a:lnTo>
                    <a:pt x="735" y="1639"/>
                  </a:lnTo>
                  <a:lnTo>
                    <a:pt x="698" y="1612"/>
                  </a:lnTo>
                  <a:lnTo>
                    <a:pt x="661" y="1585"/>
                  </a:lnTo>
                  <a:lnTo>
                    <a:pt x="620" y="1555"/>
                  </a:lnTo>
                  <a:lnTo>
                    <a:pt x="587" y="1528"/>
                  </a:lnTo>
                  <a:lnTo>
                    <a:pt x="558" y="1504"/>
                  </a:lnTo>
                  <a:lnTo>
                    <a:pt x="535" y="1485"/>
                  </a:lnTo>
                  <a:lnTo>
                    <a:pt x="502" y="1458"/>
                  </a:lnTo>
                  <a:lnTo>
                    <a:pt x="469" y="1436"/>
                  </a:lnTo>
                  <a:lnTo>
                    <a:pt x="443" y="1414"/>
                  </a:lnTo>
                  <a:lnTo>
                    <a:pt x="432" y="1390"/>
                  </a:lnTo>
                  <a:lnTo>
                    <a:pt x="432" y="1363"/>
                  </a:lnTo>
                  <a:lnTo>
                    <a:pt x="432" y="1336"/>
                  </a:lnTo>
                  <a:lnTo>
                    <a:pt x="428" y="1309"/>
                  </a:lnTo>
                  <a:lnTo>
                    <a:pt x="421" y="1282"/>
                  </a:lnTo>
                  <a:lnTo>
                    <a:pt x="402" y="1244"/>
                  </a:lnTo>
                  <a:lnTo>
                    <a:pt x="369" y="1192"/>
                  </a:lnTo>
                  <a:lnTo>
                    <a:pt x="343" y="1135"/>
                  </a:lnTo>
                  <a:lnTo>
                    <a:pt x="329" y="1078"/>
                  </a:lnTo>
                  <a:lnTo>
                    <a:pt x="314" y="1114"/>
                  </a:lnTo>
                  <a:lnTo>
                    <a:pt x="306" y="1149"/>
                  </a:lnTo>
                  <a:lnTo>
                    <a:pt x="303" y="1184"/>
                  </a:lnTo>
                  <a:lnTo>
                    <a:pt x="314" y="1211"/>
                  </a:lnTo>
                  <a:lnTo>
                    <a:pt x="292" y="1198"/>
                  </a:lnTo>
                  <a:lnTo>
                    <a:pt x="277" y="1184"/>
                  </a:lnTo>
                  <a:lnTo>
                    <a:pt x="266" y="1165"/>
                  </a:lnTo>
                  <a:lnTo>
                    <a:pt x="258" y="1141"/>
                  </a:lnTo>
                  <a:lnTo>
                    <a:pt x="255" y="1114"/>
                  </a:lnTo>
                  <a:lnTo>
                    <a:pt x="247" y="1089"/>
                  </a:lnTo>
                  <a:lnTo>
                    <a:pt x="247" y="1068"/>
                  </a:lnTo>
                  <a:lnTo>
                    <a:pt x="247" y="1054"/>
                  </a:lnTo>
                  <a:lnTo>
                    <a:pt x="251" y="1041"/>
                  </a:lnTo>
                  <a:lnTo>
                    <a:pt x="258" y="1016"/>
                  </a:lnTo>
                  <a:lnTo>
                    <a:pt x="262" y="989"/>
                  </a:lnTo>
                  <a:lnTo>
                    <a:pt x="255" y="962"/>
                  </a:lnTo>
                  <a:lnTo>
                    <a:pt x="244" y="929"/>
                  </a:lnTo>
                  <a:lnTo>
                    <a:pt x="229" y="894"/>
                  </a:lnTo>
                  <a:lnTo>
                    <a:pt x="214" y="859"/>
                  </a:lnTo>
                  <a:lnTo>
                    <a:pt x="210" y="835"/>
                  </a:lnTo>
                  <a:lnTo>
                    <a:pt x="221" y="821"/>
                  </a:lnTo>
                  <a:lnTo>
                    <a:pt x="240" y="797"/>
                  </a:lnTo>
                  <a:lnTo>
                    <a:pt x="269" y="767"/>
                  </a:lnTo>
                  <a:lnTo>
                    <a:pt x="303" y="734"/>
                  </a:lnTo>
                  <a:lnTo>
                    <a:pt x="336" y="702"/>
                  </a:lnTo>
                  <a:lnTo>
                    <a:pt x="365" y="669"/>
                  </a:lnTo>
                  <a:lnTo>
                    <a:pt x="384" y="645"/>
                  </a:lnTo>
                  <a:lnTo>
                    <a:pt x="395" y="626"/>
                  </a:lnTo>
                  <a:lnTo>
                    <a:pt x="399" y="593"/>
                  </a:lnTo>
                  <a:lnTo>
                    <a:pt x="399" y="550"/>
                  </a:lnTo>
                  <a:lnTo>
                    <a:pt x="399" y="512"/>
                  </a:lnTo>
                  <a:lnTo>
                    <a:pt x="402" y="488"/>
                  </a:lnTo>
                  <a:lnTo>
                    <a:pt x="417" y="474"/>
                  </a:lnTo>
                  <a:lnTo>
                    <a:pt x="439" y="453"/>
                  </a:lnTo>
                  <a:lnTo>
                    <a:pt x="454" y="431"/>
                  </a:lnTo>
                  <a:lnTo>
                    <a:pt x="458" y="409"/>
                  </a:lnTo>
                  <a:lnTo>
                    <a:pt x="450" y="398"/>
                  </a:lnTo>
                  <a:lnTo>
                    <a:pt x="436" y="382"/>
                  </a:lnTo>
                  <a:lnTo>
                    <a:pt x="421" y="360"/>
                  </a:lnTo>
                  <a:lnTo>
                    <a:pt x="402" y="339"/>
                  </a:lnTo>
                  <a:lnTo>
                    <a:pt x="384" y="314"/>
                  </a:lnTo>
                  <a:lnTo>
                    <a:pt x="362" y="293"/>
                  </a:lnTo>
                  <a:lnTo>
                    <a:pt x="343" y="268"/>
                  </a:lnTo>
                  <a:lnTo>
                    <a:pt x="325" y="249"/>
                  </a:lnTo>
                  <a:lnTo>
                    <a:pt x="310" y="233"/>
                  </a:lnTo>
                  <a:lnTo>
                    <a:pt x="292" y="217"/>
                  </a:lnTo>
                  <a:lnTo>
                    <a:pt x="269" y="201"/>
                  </a:lnTo>
                  <a:lnTo>
                    <a:pt x="240" y="187"/>
                  </a:lnTo>
                  <a:lnTo>
                    <a:pt x="203" y="176"/>
                  </a:lnTo>
                  <a:lnTo>
                    <a:pt x="151" y="171"/>
                  </a:lnTo>
                  <a:lnTo>
                    <a:pt x="85" y="165"/>
                  </a:lnTo>
                  <a:lnTo>
                    <a:pt x="0" y="168"/>
                  </a:lnTo>
                  <a:lnTo>
                    <a:pt x="22" y="138"/>
                  </a:lnTo>
                  <a:lnTo>
                    <a:pt x="48" y="103"/>
                  </a:lnTo>
                  <a:lnTo>
                    <a:pt x="77" y="71"/>
                  </a:lnTo>
                  <a:lnTo>
                    <a:pt x="103" y="46"/>
                  </a:lnTo>
                  <a:lnTo>
                    <a:pt x="129" y="60"/>
                  </a:lnTo>
                  <a:lnTo>
                    <a:pt x="151" y="73"/>
                  </a:lnTo>
                  <a:lnTo>
                    <a:pt x="173" y="90"/>
                  </a:lnTo>
                  <a:lnTo>
                    <a:pt x="188" y="106"/>
                  </a:lnTo>
                  <a:lnTo>
                    <a:pt x="214" y="84"/>
                  </a:lnTo>
                  <a:lnTo>
                    <a:pt x="232" y="57"/>
                  </a:lnTo>
                  <a:lnTo>
                    <a:pt x="244" y="30"/>
                  </a:lnTo>
                  <a:lnTo>
                    <a:pt x="247" y="0"/>
                  </a:lnTo>
                  <a:lnTo>
                    <a:pt x="292" y="16"/>
                  </a:lnTo>
                  <a:lnTo>
                    <a:pt x="340" y="35"/>
                  </a:lnTo>
                  <a:lnTo>
                    <a:pt x="395" y="54"/>
                  </a:lnTo>
                  <a:lnTo>
                    <a:pt x="447" y="76"/>
                  </a:lnTo>
                  <a:lnTo>
                    <a:pt x="498" y="98"/>
                  </a:lnTo>
                  <a:lnTo>
                    <a:pt x="543" y="117"/>
                  </a:lnTo>
                  <a:lnTo>
                    <a:pt x="576" y="138"/>
                  </a:lnTo>
                  <a:lnTo>
                    <a:pt x="602" y="155"/>
                  </a:lnTo>
                  <a:lnTo>
                    <a:pt x="628" y="174"/>
                  </a:lnTo>
                  <a:lnTo>
                    <a:pt x="661" y="195"/>
                  </a:lnTo>
                  <a:lnTo>
                    <a:pt x="705" y="222"/>
                  </a:lnTo>
                  <a:lnTo>
                    <a:pt x="753" y="249"/>
                  </a:lnTo>
                  <a:lnTo>
                    <a:pt x="801" y="279"/>
                  </a:lnTo>
                  <a:lnTo>
                    <a:pt x="846" y="309"/>
                  </a:lnTo>
                  <a:lnTo>
                    <a:pt x="886" y="339"/>
                  </a:lnTo>
                  <a:lnTo>
                    <a:pt x="916" y="363"/>
                  </a:lnTo>
                  <a:lnTo>
                    <a:pt x="946" y="336"/>
                  </a:lnTo>
                  <a:lnTo>
                    <a:pt x="971" y="344"/>
                  </a:lnTo>
                  <a:lnTo>
                    <a:pt x="997" y="352"/>
                  </a:lnTo>
                  <a:lnTo>
                    <a:pt x="1023" y="360"/>
                  </a:lnTo>
                  <a:lnTo>
                    <a:pt x="1053" y="366"/>
                  </a:lnTo>
                  <a:lnTo>
                    <a:pt x="1079" y="369"/>
                  </a:lnTo>
                  <a:lnTo>
                    <a:pt x="1101" y="371"/>
                  </a:lnTo>
                  <a:lnTo>
                    <a:pt x="1123" y="374"/>
                  </a:lnTo>
                  <a:lnTo>
                    <a:pt x="1138" y="374"/>
                  </a:lnTo>
                  <a:lnTo>
                    <a:pt x="1141" y="412"/>
                  </a:lnTo>
                  <a:lnTo>
                    <a:pt x="1127" y="469"/>
                  </a:lnTo>
                  <a:lnTo>
                    <a:pt x="1108" y="526"/>
                  </a:lnTo>
                  <a:lnTo>
                    <a:pt x="1093" y="561"/>
                  </a:lnTo>
                  <a:lnTo>
                    <a:pt x="1086" y="580"/>
                  </a:lnTo>
                  <a:lnTo>
                    <a:pt x="1079" y="596"/>
                  </a:lnTo>
                  <a:lnTo>
                    <a:pt x="1086" y="615"/>
                  </a:lnTo>
                  <a:lnTo>
                    <a:pt x="1108" y="634"/>
                  </a:lnTo>
                  <a:lnTo>
                    <a:pt x="1127" y="645"/>
                  </a:lnTo>
                  <a:lnTo>
                    <a:pt x="1152" y="656"/>
                  </a:lnTo>
                  <a:lnTo>
                    <a:pt x="1175" y="669"/>
                  </a:lnTo>
                  <a:lnTo>
                    <a:pt x="1200" y="680"/>
                  </a:lnTo>
                  <a:lnTo>
                    <a:pt x="1223" y="694"/>
                  </a:lnTo>
                  <a:lnTo>
                    <a:pt x="1241" y="705"/>
                  </a:lnTo>
                  <a:lnTo>
                    <a:pt x="1252" y="718"/>
                  </a:lnTo>
                  <a:lnTo>
                    <a:pt x="1260" y="729"/>
                  </a:lnTo>
                  <a:lnTo>
                    <a:pt x="1267" y="751"/>
                  </a:lnTo>
                  <a:lnTo>
                    <a:pt x="1278" y="775"/>
                  </a:lnTo>
                  <a:lnTo>
                    <a:pt x="1289" y="797"/>
                  </a:lnTo>
                  <a:lnTo>
                    <a:pt x="1304" y="813"/>
                  </a:lnTo>
                  <a:lnTo>
                    <a:pt x="1326" y="794"/>
                  </a:lnTo>
                  <a:lnTo>
                    <a:pt x="1341" y="761"/>
                  </a:lnTo>
                  <a:lnTo>
                    <a:pt x="1348" y="726"/>
                  </a:lnTo>
                  <a:lnTo>
                    <a:pt x="1341" y="694"/>
                  </a:lnTo>
                  <a:lnTo>
                    <a:pt x="1326" y="661"/>
                  </a:lnTo>
                  <a:lnTo>
                    <a:pt x="1319" y="631"/>
                  </a:lnTo>
                  <a:lnTo>
                    <a:pt x="1311" y="604"/>
                  </a:lnTo>
                  <a:lnTo>
                    <a:pt x="1315" y="580"/>
                  </a:lnTo>
                  <a:lnTo>
                    <a:pt x="1345" y="572"/>
                  </a:lnTo>
                  <a:lnTo>
                    <a:pt x="1374" y="569"/>
                  </a:lnTo>
                  <a:lnTo>
                    <a:pt x="1396" y="566"/>
                  </a:lnTo>
                  <a:lnTo>
                    <a:pt x="1404" y="566"/>
                  </a:lnTo>
                  <a:lnTo>
                    <a:pt x="1452" y="596"/>
                  </a:lnTo>
                  <a:lnTo>
                    <a:pt x="1452" y="615"/>
                  </a:lnTo>
                  <a:lnTo>
                    <a:pt x="1448" y="634"/>
                  </a:lnTo>
                  <a:lnTo>
                    <a:pt x="1448" y="653"/>
                  </a:lnTo>
                  <a:lnTo>
                    <a:pt x="1455" y="659"/>
                  </a:lnTo>
                  <a:lnTo>
                    <a:pt x="1470" y="656"/>
                  </a:lnTo>
                  <a:lnTo>
                    <a:pt x="1496" y="653"/>
                  </a:lnTo>
                  <a:lnTo>
                    <a:pt x="1522" y="650"/>
                  </a:lnTo>
                  <a:lnTo>
                    <a:pt x="1540" y="653"/>
                  </a:lnTo>
                  <a:lnTo>
                    <a:pt x="1559" y="669"/>
                  </a:lnTo>
                  <a:lnTo>
                    <a:pt x="1581" y="694"/>
                  </a:lnTo>
                  <a:lnTo>
                    <a:pt x="1607" y="721"/>
                  </a:lnTo>
                  <a:lnTo>
                    <a:pt x="1633" y="740"/>
                  </a:lnTo>
                  <a:lnTo>
                    <a:pt x="1648" y="748"/>
                  </a:lnTo>
                  <a:lnTo>
                    <a:pt x="1666" y="764"/>
                  </a:lnTo>
                  <a:lnTo>
                    <a:pt x="1688" y="783"/>
                  </a:lnTo>
                  <a:lnTo>
                    <a:pt x="1710" y="802"/>
                  </a:lnTo>
                  <a:lnTo>
                    <a:pt x="1729" y="821"/>
                  </a:lnTo>
                  <a:lnTo>
                    <a:pt x="1747" y="840"/>
                  </a:lnTo>
                  <a:lnTo>
                    <a:pt x="1755" y="854"/>
                  </a:lnTo>
                  <a:lnTo>
                    <a:pt x="1755" y="862"/>
                  </a:lnTo>
                  <a:lnTo>
                    <a:pt x="1740" y="873"/>
                  </a:lnTo>
                  <a:lnTo>
                    <a:pt x="1729" y="878"/>
                  </a:lnTo>
                  <a:lnTo>
                    <a:pt x="1718" y="881"/>
                  </a:lnTo>
                  <a:lnTo>
                    <a:pt x="1710" y="881"/>
                  </a:lnTo>
                  <a:lnTo>
                    <a:pt x="1692" y="881"/>
                  </a:lnTo>
                  <a:lnTo>
                    <a:pt x="1666" y="878"/>
                  </a:lnTo>
                  <a:lnTo>
                    <a:pt x="1636" y="881"/>
                  </a:lnTo>
                  <a:lnTo>
                    <a:pt x="1611" y="883"/>
                  </a:lnTo>
                  <a:lnTo>
                    <a:pt x="1600" y="889"/>
                  </a:lnTo>
                  <a:lnTo>
                    <a:pt x="1581" y="894"/>
                  </a:lnTo>
                  <a:lnTo>
                    <a:pt x="1559" y="902"/>
                  </a:lnTo>
                  <a:lnTo>
                    <a:pt x="1537" y="913"/>
                  </a:lnTo>
                  <a:lnTo>
                    <a:pt x="1515" y="927"/>
                  </a:lnTo>
                  <a:lnTo>
                    <a:pt x="1496" y="943"/>
                  </a:lnTo>
                  <a:lnTo>
                    <a:pt x="1478" y="959"/>
                  </a:lnTo>
                  <a:lnTo>
                    <a:pt x="1463" y="978"/>
                  </a:lnTo>
                  <a:lnTo>
                    <a:pt x="1474" y="981"/>
                  </a:lnTo>
                  <a:lnTo>
                    <a:pt x="1489" y="981"/>
                  </a:lnTo>
                  <a:lnTo>
                    <a:pt x="1503" y="978"/>
                  </a:lnTo>
                  <a:lnTo>
                    <a:pt x="1515" y="973"/>
                  </a:lnTo>
                  <a:lnTo>
                    <a:pt x="1533" y="965"/>
                  </a:lnTo>
                  <a:lnTo>
                    <a:pt x="1559" y="954"/>
                  </a:lnTo>
                  <a:lnTo>
                    <a:pt x="1577" y="946"/>
                  </a:lnTo>
                  <a:lnTo>
                    <a:pt x="1588" y="940"/>
                  </a:lnTo>
                  <a:lnTo>
                    <a:pt x="1600" y="948"/>
                  </a:lnTo>
                  <a:lnTo>
                    <a:pt x="1622" y="962"/>
                  </a:lnTo>
                  <a:lnTo>
                    <a:pt x="1644" y="981"/>
                  </a:lnTo>
                  <a:lnTo>
                    <a:pt x="1648" y="992"/>
                  </a:lnTo>
                  <a:lnTo>
                    <a:pt x="1636" y="1000"/>
                  </a:lnTo>
                  <a:lnTo>
                    <a:pt x="1611" y="1016"/>
                  </a:lnTo>
                  <a:lnTo>
                    <a:pt x="1577" y="1035"/>
                  </a:lnTo>
                  <a:lnTo>
                    <a:pt x="1537" y="1060"/>
                  </a:lnTo>
                  <a:lnTo>
                    <a:pt x="1492" y="1087"/>
                  </a:lnTo>
                  <a:lnTo>
                    <a:pt x="1448" y="1114"/>
                  </a:lnTo>
                  <a:lnTo>
                    <a:pt x="1404" y="1135"/>
                  </a:lnTo>
                  <a:lnTo>
                    <a:pt x="1370" y="1154"/>
                  </a:lnTo>
                  <a:lnTo>
                    <a:pt x="1367" y="1173"/>
                  </a:lnTo>
                  <a:lnTo>
                    <a:pt x="1363" y="1192"/>
                  </a:lnTo>
                  <a:lnTo>
                    <a:pt x="1356" y="1214"/>
                  </a:lnTo>
                  <a:lnTo>
                    <a:pt x="1345" y="1230"/>
                  </a:lnTo>
                  <a:lnTo>
                    <a:pt x="1326" y="1249"/>
                  </a:lnTo>
                  <a:lnTo>
                    <a:pt x="1304" y="1263"/>
                  </a:lnTo>
                  <a:lnTo>
                    <a:pt x="1278" y="1276"/>
                  </a:lnTo>
                  <a:lnTo>
                    <a:pt x="1241" y="1284"/>
                  </a:lnTo>
                  <a:lnTo>
                    <a:pt x="1230" y="1328"/>
                  </a:lnTo>
                  <a:lnTo>
                    <a:pt x="1215" y="1379"/>
                  </a:lnTo>
                  <a:lnTo>
                    <a:pt x="1197" y="1423"/>
                  </a:lnTo>
                  <a:lnTo>
                    <a:pt x="1182" y="1452"/>
                  </a:lnTo>
                  <a:lnTo>
                    <a:pt x="1145" y="1425"/>
                  </a:lnTo>
                  <a:lnTo>
                    <a:pt x="1119" y="1393"/>
                  </a:lnTo>
                  <a:lnTo>
                    <a:pt x="1112" y="1347"/>
                  </a:lnTo>
                  <a:lnTo>
                    <a:pt x="1112" y="1293"/>
                  </a:lnTo>
                  <a:lnTo>
                    <a:pt x="1093" y="1284"/>
                  </a:lnTo>
                  <a:lnTo>
                    <a:pt x="1075" y="1279"/>
                  </a:lnTo>
                  <a:lnTo>
                    <a:pt x="1056" y="1274"/>
                  </a:lnTo>
                  <a:lnTo>
                    <a:pt x="1038" y="1268"/>
                  </a:lnTo>
                  <a:lnTo>
                    <a:pt x="1019" y="1265"/>
                  </a:lnTo>
                  <a:lnTo>
                    <a:pt x="997" y="1265"/>
                  </a:lnTo>
                  <a:lnTo>
                    <a:pt x="979" y="1263"/>
                  </a:lnTo>
                  <a:lnTo>
                    <a:pt x="957" y="1263"/>
                  </a:lnTo>
                  <a:lnTo>
                    <a:pt x="934" y="1263"/>
                  </a:lnTo>
                  <a:lnTo>
                    <a:pt x="912" y="1263"/>
                  </a:lnTo>
                  <a:lnTo>
                    <a:pt x="890" y="1260"/>
                  </a:lnTo>
                  <a:lnTo>
                    <a:pt x="868" y="1260"/>
                  </a:lnTo>
                  <a:lnTo>
                    <a:pt x="846" y="1257"/>
                  </a:lnTo>
                  <a:lnTo>
                    <a:pt x="827" y="1257"/>
                  </a:lnTo>
                  <a:lnTo>
                    <a:pt x="816" y="1255"/>
                  </a:lnTo>
                  <a:lnTo>
                    <a:pt x="805" y="1255"/>
                  </a:lnTo>
                  <a:lnTo>
                    <a:pt x="783" y="1284"/>
                  </a:lnTo>
                  <a:lnTo>
                    <a:pt x="753" y="1320"/>
                  </a:lnTo>
                  <a:lnTo>
                    <a:pt x="731" y="1366"/>
                  </a:lnTo>
                  <a:lnTo>
                    <a:pt x="713" y="1425"/>
                  </a:lnTo>
                  <a:lnTo>
                    <a:pt x="709" y="1439"/>
                  </a:lnTo>
                  <a:lnTo>
                    <a:pt x="709" y="1455"/>
                  </a:lnTo>
                  <a:lnTo>
                    <a:pt x="705" y="1469"/>
                  </a:lnTo>
                  <a:lnTo>
                    <a:pt x="705" y="1485"/>
                  </a:lnTo>
                  <a:lnTo>
                    <a:pt x="724" y="1498"/>
                  </a:lnTo>
                  <a:lnTo>
                    <a:pt x="742" y="1509"/>
                  </a:lnTo>
                  <a:lnTo>
                    <a:pt x="761" y="1520"/>
                  </a:lnTo>
                  <a:lnTo>
                    <a:pt x="776" y="1531"/>
                  </a:lnTo>
                  <a:lnTo>
                    <a:pt x="794" y="1539"/>
                  </a:lnTo>
                  <a:lnTo>
                    <a:pt x="809" y="1547"/>
                  </a:lnTo>
                  <a:lnTo>
                    <a:pt x="824" y="1553"/>
                  </a:lnTo>
                  <a:lnTo>
                    <a:pt x="835" y="1555"/>
                  </a:lnTo>
                  <a:lnTo>
                    <a:pt x="853" y="1539"/>
                  </a:lnTo>
                  <a:lnTo>
                    <a:pt x="872" y="1523"/>
                  </a:lnTo>
                  <a:lnTo>
                    <a:pt x="883" y="1509"/>
                  </a:lnTo>
                  <a:lnTo>
                    <a:pt x="898" y="1507"/>
                  </a:lnTo>
                  <a:lnTo>
                    <a:pt x="912" y="1512"/>
                  </a:lnTo>
                  <a:lnTo>
                    <a:pt x="934" y="1520"/>
                  </a:lnTo>
                  <a:lnTo>
                    <a:pt x="953" y="1531"/>
                  </a:lnTo>
                  <a:lnTo>
                    <a:pt x="957" y="1542"/>
                  </a:lnTo>
                  <a:lnTo>
                    <a:pt x="953" y="1555"/>
                  </a:lnTo>
                  <a:lnTo>
                    <a:pt x="949" y="1566"/>
                  </a:lnTo>
                  <a:lnTo>
                    <a:pt x="942" y="1577"/>
                  </a:lnTo>
                  <a:lnTo>
                    <a:pt x="927" y="1588"/>
                  </a:lnTo>
                  <a:lnTo>
                    <a:pt x="916" y="1596"/>
                  </a:lnTo>
                  <a:lnTo>
                    <a:pt x="909" y="1607"/>
                  </a:lnTo>
                  <a:lnTo>
                    <a:pt x="901" y="1615"/>
                  </a:lnTo>
                  <a:lnTo>
                    <a:pt x="901" y="1626"/>
                  </a:lnTo>
                  <a:lnTo>
                    <a:pt x="916" y="1637"/>
                  </a:lnTo>
                  <a:lnTo>
                    <a:pt x="931" y="1647"/>
                  </a:lnTo>
                  <a:lnTo>
                    <a:pt x="949" y="1656"/>
                  </a:lnTo>
                  <a:lnTo>
                    <a:pt x="968" y="1664"/>
                  </a:lnTo>
                  <a:lnTo>
                    <a:pt x="986" y="1669"/>
                  </a:lnTo>
                  <a:lnTo>
                    <a:pt x="1001" y="1675"/>
                  </a:lnTo>
                  <a:lnTo>
                    <a:pt x="1008" y="1680"/>
                  </a:lnTo>
                  <a:lnTo>
                    <a:pt x="1016" y="1685"/>
                  </a:lnTo>
                  <a:lnTo>
                    <a:pt x="1023" y="1696"/>
                  </a:lnTo>
                  <a:lnTo>
                    <a:pt x="1031" y="1712"/>
                  </a:lnTo>
                  <a:lnTo>
                    <a:pt x="1034" y="1729"/>
                  </a:lnTo>
                  <a:lnTo>
                    <a:pt x="1027" y="1740"/>
                  </a:lnTo>
                  <a:lnTo>
                    <a:pt x="1016" y="1748"/>
                  </a:lnTo>
                  <a:lnTo>
                    <a:pt x="1005" y="1759"/>
                  </a:lnTo>
                  <a:lnTo>
                    <a:pt x="994" y="1775"/>
                  </a:lnTo>
                  <a:lnTo>
                    <a:pt x="990" y="1794"/>
                  </a:lnTo>
                  <a:lnTo>
                    <a:pt x="997" y="1818"/>
                  </a:lnTo>
                  <a:lnTo>
                    <a:pt x="1008" y="1848"/>
                  </a:lnTo>
                  <a:lnTo>
                    <a:pt x="1019" y="1880"/>
                  </a:lnTo>
                  <a:lnTo>
                    <a:pt x="1027" y="1905"/>
                  </a:lnTo>
                  <a:close/>
                </a:path>
              </a:pathLst>
            </a:custGeom>
            <a:solidFill>
              <a:srgbClr val="00A5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73"/>
            <p:cNvSpPr>
              <a:spLocks/>
            </p:cNvSpPr>
            <p:nvPr/>
          </p:nvSpPr>
          <p:spPr bwMode="auto">
            <a:xfrm>
              <a:off x="4665" y="1419"/>
              <a:ext cx="151" cy="76"/>
            </a:xfrm>
            <a:custGeom>
              <a:avLst/>
              <a:gdLst>
                <a:gd name="T0" fmla="*/ 0 w 118"/>
                <a:gd name="T1" fmla="*/ 38 h 76"/>
                <a:gd name="T2" fmla="*/ 10 w 118"/>
                <a:gd name="T3" fmla="*/ 25 h 76"/>
                <a:gd name="T4" fmla="*/ 81 w 118"/>
                <a:gd name="T5" fmla="*/ 11 h 76"/>
                <a:gd name="T6" fmla="*/ 159 w 118"/>
                <a:gd name="T7" fmla="*/ 0 h 76"/>
                <a:gd name="T8" fmla="*/ 210 w 118"/>
                <a:gd name="T9" fmla="*/ 0 h 76"/>
                <a:gd name="T10" fmla="*/ 257 w 118"/>
                <a:gd name="T11" fmla="*/ 8 h 76"/>
                <a:gd name="T12" fmla="*/ 298 w 118"/>
                <a:gd name="T13" fmla="*/ 25 h 76"/>
                <a:gd name="T14" fmla="*/ 316 w 118"/>
                <a:gd name="T15" fmla="*/ 46 h 76"/>
                <a:gd name="T16" fmla="*/ 287 w 118"/>
                <a:gd name="T17" fmla="*/ 65 h 76"/>
                <a:gd name="T18" fmla="*/ 218 w 118"/>
                <a:gd name="T19" fmla="*/ 76 h 76"/>
                <a:gd name="T20" fmla="*/ 141 w 118"/>
                <a:gd name="T21" fmla="*/ 76 h 76"/>
                <a:gd name="T22" fmla="*/ 69 w 118"/>
                <a:gd name="T23" fmla="*/ 65 h 76"/>
                <a:gd name="T24" fmla="*/ 0 w 118"/>
                <a:gd name="T25" fmla="*/ 38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8" h="76">
                  <a:moveTo>
                    <a:pt x="0" y="38"/>
                  </a:moveTo>
                  <a:lnTo>
                    <a:pt x="4" y="25"/>
                  </a:lnTo>
                  <a:lnTo>
                    <a:pt x="30" y="11"/>
                  </a:lnTo>
                  <a:lnTo>
                    <a:pt x="59" y="0"/>
                  </a:lnTo>
                  <a:lnTo>
                    <a:pt x="78" y="0"/>
                  </a:lnTo>
                  <a:lnTo>
                    <a:pt x="96" y="8"/>
                  </a:lnTo>
                  <a:lnTo>
                    <a:pt x="111" y="25"/>
                  </a:lnTo>
                  <a:lnTo>
                    <a:pt x="118" y="46"/>
                  </a:lnTo>
                  <a:lnTo>
                    <a:pt x="107" y="65"/>
                  </a:lnTo>
                  <a:lnTo>
                    <a:pt x="81" y="76"/>
                  </a:lnTo>
                  <a:lnTo>
                    <a:pt x="52" y="76"/>
                  </a:lnTo>
                  <a:lnTo>
                    <a:pt x="26" y="6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A5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74"/>
            <p:cNvSpPr>
              <a:spLocks/>
            </p:cNvSpPr>
            <p:nvPr/>
          </p:nvSpPr>
          <p:spPr bwMode="auto">
            <a:xfrm>
              <a:off x="2419" y="563"/>
              <a:ext cx="1290" cy="1439"/>
            </a:xfrm>
            <a:custGeom>
              <a:avLst/>
              <a:gdLst>
                <a:gd name="T0" fmla="*/ 2078 w 1012"/>
                <a:gd name="T1" fmla="*/ 306 h 1439"/>
                <a:gd name="T2" fmla="*/ 1646 w 1012"/>
                <a:gd name="T3" fmla="*/ 214 h 1439"/>
                <a:gd name="T4" fmla="*/ 1238 w 1012"/>
                <a:gd name="T5" fmla="*/ 130 h 1439"/>
                <a:gd name="T6" fmla="*/ 915 w 1012"/>
                <a:gd name="T7" fmla="*/ 73 h 1439"/>
                <a:gd name="T8" fmla="*/ 644 w 1012"/>
                <a:gd name="T9" fmla="*/ 57 h 1439"/>
                <a:gd name="T10" fmla="*/ 458 w 1012"/>
                <a:gd name="T11" fmla="*/ 44 h 1439"/>
                <a:gd name="T12" fmla="*/ 272 w 1012"/>
                <a:gd name="T13" fmla="*/ 0 h 1439"/>
                <a:gd name="T14" fmla="*/ 59 w 1012"/>
                <a:gd name="T15" fmla="*/ 92 h 1439"/>
                <a:gd name="T16" fmla="*/ 398 w 1012"/>
                <a:gd name="T17" fmla="*/ 125 h 1439"/>
                <a:gd name="T18" fmla="*/ 710 w 1012"/>
                <a:gd name="T19" fmla="*/ 155 h 1439"/>
                <a:gd name="T20" fmla="*/ 858 w 1012"/>
                <a:gd name="T21" fmla="*/ 203 h 1439"/>
                <a:gd name="T22" fmla="*/ 1012 w 1012"/>
                <a:gd name="T23" fmla="*/ 268 h 1439"/>
                <a:gd name="T24" fmla="*/ 1152 w 1012"/>
                <a:gd name="T25" fmla="*/ 336 h 1439"/>
                <a:gd name="T26" fmla="*/ 1199 w 1012"/>
                <a:gd name="T27" fmla="*/ 385 h 1439"/>
                <a:gd name="T28" fmla="*/ 1061 w 1012"/>
                <a:gd name="T29" fmla="*/ 442 h 1439"/>
                <a:gd name="T30" fmla="*/ 1054 w 1012"/>
                <a:gd name="T31" fmla="*/ 547 h 1439"/>
                <a:gd name="T32" fmla="*/ 964 w 1012"/>
                <a:gd name="T33" fmla="*/ 623 h 1439"/>
                <a:gd name="T34" fmla="*/ 710 w 1012"/>
                <a:gd name="T35" fmla="*/ 721 h 1439"/>
                <a:gd name="T36" fmla="*/ 556 w 1012"/>
                <a:gd name="T37" fmla="*/ 789 h 1439"/>
                <a:gd name="T38" fmla="*/ 644 w 1012"/>
                <a:gd name="T39" fmla="*/ 883 h 1439"/>
                <a:gd name="T40" fmla="*/ 681 w 1012"/>
                <a:gd name="T41" fmla="*/ 970 h 1439"/>
                <a:gd name="T42" fmla="*/ 653 w 1012"/>
                <a:gd name="T43" fmla="*/ 1022 h 1439"/>
                <a:gd name="T44" fmla="*/ 681 w 1012"/>
                <a:gd name="T45" fmla="*/ 1095 h 1439"/>
                <a:gd name="T46" fmla="*/ 770 w 1012"/>
                <a:gd name="T47" fmla="*/ 1152 h 1439"/>
                <a:gd name="T48" fmla="*/ 808 w 1012"/>
                <a:gd name="T49" fmla="*/ 1103 h 1439"/>
                <a:gd name="T50" fmla="*/ 905 w 1012"/>
                <a:gd name="T51" fmla="*/ 1089 h 1439"/>
                <a:gd name="T52" fmla="*/ 1113 w 1012"/>
                <a:gd name="T53" fmla="*/ 1236 h 1439"/>
                <a:gd name="T54" fmla="*/ 1141 w 1012"/>
                <a:gd name="T55" fmla="*/ 1317 h 1439"/>
                <a:gd name="T56" fmla="*/ 1238 w 1012"/>
                <a:gd name="T57" fmla="*/ 1390 h 1439"/>
                <a:gd name="T58" fmla="*/ 1365 w 1012"/>
                <a:gd name="T59" fmla="*/ 1417 h 1439"/>
                <a:gd name="T60" fmla="*/ 1365 w 1012"/>
                <a:gd name="T61" fmla="*/ 1368 h 1439"/>
                <a:gd name="T62" fmla="*/ 1472 w 1012"/>
                <a:gd name="T63" fmla="*/ 1328 h 1439"/>
                <a:gd name="T64" fmla="*/ 1539 w 1012"/>
                <a:gd name="T65" fmla="*/ 1298 h 1439"/>
                <a:gd name="T66" fmla="*/ 1637 w 1012"/>
                <a:gd name="T67" fmla="*/ 1333 h 1439"/>
                <a:gd name="T68" fmla="*/ 1734 w 1012"/>
                <a:gd name="T69" fmla="*/ 1374 h 1439"/>
                <a:gd name="T70" fmla="*/ 1871 w 1012"/>
                <a:gd name="T71" fmla="*/ 1379 h 1439"/>
                <a:gd name="T72" fmla="*/ 1989 w 1012"/>
                <a:gd name="T73" fmla="*/ 1274 h 1439"/>
                <a:gd name="T74" fmla="*/ 2154 w 1012"/>
                <a:gd name="T75" fmla="*/ 1209 h 1439"/>
                <a:gd name="T76" fmla="*/ 2291 w 1012"/>
                <a:gd name="T77" fmla="*/ 1214 h 1439"/>
                <a:gd name="T78" fmla="*/ 2467 w 1012"/>
                <a:gd name="T79" fmla="*/ 1217 h 1439"/>
                <a:gd name="T80" fmla="*/ 2614 w 1012"/>
                <a:gd name="T81" fmla="*/ 1149 h 1439"/>
                <a:gd name="T82" fmla="*/ 2632 w 1012"/>
                <a:gd name="T83" fmla="*/ 1043 h 1439"/>
                <a:gd name="T84" fmla="*/ 2467 w 1012"/>
                <a:gd name="T85" fmla="*/ 916 h 1439"/>
                <a:gd name="T86" fmla="*/ 2275 w 1012"/>
                <a:gd name="T87" fmla="*/ 794 h 1439"/>
                <a:gd name="T88" fmla="*/ 2400 w 1012"/>
                <a:gd name="T89" fmla="*/ 675 h 1439"/>
                <a:gd name="T90" fmla="*/ 2308 w 1012"/>
                <a:gd name="T91" fmla="*/ 596 h 1439"/>
                <a:gd name="T92" fmla="*/ 2135 w 1012"/>
                <a:gd name="T93" fmla="*/ 545 h 1439"/>
                <a:gd name="T94" fmla="*/ 2019 w 1012"/>
                <a:gd name="T95" fmla="*/ 496 h 1439"/>
                <a:gd name="T96" fmla="*/ 2113 w 1012"/>
                <a:gd name="T97" fmla="*/ 420 h 14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12" h="1439">
                  <a:moveTo>
                    <a:pt x="861" y="371"/>
                  </a:moveTo>
                  <a:lnTo>
                    <a:pt x="831" y="339"/>
                  </a:lnTo>
                  <a:lnTo>
                    <a:pt x="787" y="306"/>
                  </a:lnTo>
                  <a:lnTo>
                    <a:pt x="739" y="274"/>
                  </a:lnTo>
                  <a:lnTo>
                    <a:pt x="683" y="244"/>
                  </a:lnTo>
                  <a:lnTo>
                    <a:pt x="624" y="214"/>
                  </a:lnTo>
                  <a:lnTo>
                    <a:pt x="565" y="184"/>
                  </a:lnTo>
                  <a:lnTo>
                    <a:pt x="513" y="157"/>
                  </a:lnTo>
                  <a:lnTo>
                    <a:pt x="469" y="130"/>
                  </a:lnTo>
                  <a:lnTo>
                    <a:pt x="428" y="106"/>
                  </a:lnTo>
                  <a:lnTo>
                    <a:pt x="388" y="87"/>
                  </a:lnTo>
                  <a:lnTo>
                    <a:pt x="347" y="73"/>
                  </a:lnTo>
                  <a:lnTo>
                    <a:pt x="310" y="65"/>
                  </a:lnTo>
                  <a:lnTo>
                    <a:pt x="273" y="60"/>
                  </a:lnTo>
                  <a:lnTo>
                    <a:pt x="244" y="57"/>
                  </a:lnTo>
                  <a:lnTo>
                    <a:pt x="214" y="57"/>
                  </a:lnTo>
                  <a:lnTo>
                    <a:pt x="188" y="60"/>
                  </a:lnTo>
                  <a:lnTo>
                    <a:pt x="173" y="44"/>
                  </a:lnTo>
                  <a:lnTo>
                    <a:pt x="151" y="27"/>
                  </a:lnTo>
                  <a:lnTo>
                    <a:pt x="129" y="14"/>
                  </a:lnTo>
                  <a:lnTo>
                    <a:pt x="103" y="0"/>
                  </a:lnTo>
                  <a:lnTo>
                    <a:pt x="77" y="25"/>
                  </a:lnTo>
                  <a:lnTo>
                    <a:pt x="48" y="57"/>
                  </a:lnTo>
                  <a:lnTo>
                    <a:pt x="22" y="92"/>
                  </a:lnTo>
                  <a:lnTo>
                    <a:pt x="0" y="122"/>
                  </a:lnTo>
                  <a:lnTo>
                    <a:pt x="85" y="119"/>
                  </a:lnTo>
                  <a:lnTo>
                    <a:pt x="151" y="125"/>
                  </a:lnTo>
                  <a:lnTo>
                    <a:pt x="203" y="130"/>
                  </a:lnTo>
                  <a:lnTo>
                    <a:pt x="240" y="141"/>
                  </a:lnTo>
                  <a:lnTo>
                    <a:pt x="269" y="155"/>
                  </a:lnTo>
                  <a:lnTo>
                    <a:pt x="292" y="171"/>
                  </a:lnTo>
                  <a:lnTo>
                    <a:pt x="310" y="187"/>
                  </a:lnTo>
                  <a:lnTo>
                    <a:pt x="325" y="203"/>
                  </a:lnTo>
                  <a:lnTo>
                    <a:pt x="343" y="222"/>
                  </a:lnTo>
                  <a:lnTo>
                    <a:pt x="362" y="247"/>
                  </a:lnTo>
                  <a:lnTo>
                    <a:pt x="384" y="268"/>
                  </a:lnTo>
                  <a:lnTo>
                    <a:pt x="402" y="293"/>
                  </a:lnTo>
                  <a:lnTo>
                    <a:pt x="421" y="314"/>
                  </a:lnTo>
                  <a:lnTo>
                    <a:pt x="436" y="336"/>
                  </a:lnTo>
                  <a:lnTo>
                    <a:pt x="450" y="352"/>
                  </a:lnTo>
                  <a:lnTo>
                    <a:pt x="458" y="363"/>
                  </a:lnTo>
                  <a:lnTo>
                    <a:pt x="454" y="385"/>
                  </a:lnTo>
                  <a:lnTo>
                    <a:pt x="439" y="407"/>
                  </a:lnTo>
                  <a:lnTo>
                    <a:pt x="417" y="428"/>
                  </a:lnTo>
                  <a:lnTo>
                    <a:pt x="402" y="442"/>
                  </a:lnTo>
                  <a:lnTo>
                    <a:pt x="399" y="466"/>
                  </a:lnTo>
                  <a:lnTo>
                    <a:pt x="399" y="504"/>
                  </a:lnTo>
                  <a:lnTo>
                    <a:pt x="399" y="547"/>
                  </a:lnTo>
                  <a:lnTo>
                    <a:pt x="395" y="580"/>
                  </a:lnTo>
                  <a:lnTo>
                    <a:pt x="384" y="599"/>
                  </a:lnTo>
                  <a:lnTo>
                    <a:pt x="365" y="623"/>
                  </a:lnTo>
                  <a:lnTo>
                    <a:pt x="336" y="656"/>
                  </a:lnTo>
                  <a:lnTo>
                    <a:pt x="303" y="688"/>
                  </a:lnTo>
                  <a:lnTo>
                    <a:pt x="269" y="721"/>
                  </a:lnTo>
                  <a:lnTo>
                    <a:pt x="240" y="751"/>
                  </a:lnTo>
                  <a:lnTo>
                    <a:pt x="221" y="775"/>
                  </a:lnTo>
                  <a:lnTo>
                    <a:pt x="210" y="789"/>
                  </a:lnTo>
                  <a:lnTo>
                    <a:pt x="214" y="813"/>
                  </a:lnTo>
                  <a:lnTo>
                    <a:pt x="229" y="848"/>
                  </a:lnTo>
                  <a:lnTo>
                    <a:pt x="244" y="883"/>
                  </a:lnTo>
                  <a:lnTo>
                    <a:pt x="255" y="916"/>
                  </a:lnTo>
                  <a:lnTo>
                    <a:pt x="262" y="943"/>
                  </a:lnTo>
                  <a:lnTo>
                    <a:pt x="258" y="970"/>
                  </a:lnTo>
                  <a:lnTo>
                    <a:pt x="251" y="995"/>
                  </a:lnTo>
                  <a:lnTo>
                    <a:pt x="247" y="1008"/>
                  </a:lnTo>
                  <a:lnTo>
                    <a:pt x="247" y="1022"/>
                  </a:lnTo>
                  <a:lnTo>
                    <a:pt x="247" y="1043"/>
                  </a:lnTo>
                  <a:lnTo>
                    <a:pt x="255" y="1068"/>
                  </a:lnTo>
                  <a:lnTo>
                    <a:pt x="258" y="1095"/>
                  </a:lnTo>
                  <a:lnTo>
                    <a:pt x="266" y="1119"/>
                  </a:lnTo>
                  <a:lnTo>
                    <a:pt x="277" y="1138"/>
                  </a:lnTo>
                  <a:lnTo>
                    <a:pt x="292" y="1152"/>
                  </a:lnTo>
                  <a:lnTo>
                    <a:pt x="314" y="1165"/>
                  </a:lnTo>
                  <a:lnTo>
                    <a:pt x="303" y="1138"/>
                  </a:lnTo>
                  <a:lnTo>
                    <a:pt x="306" y="1103"/>
                  </a:lnTo>
                  <a:lnTo>
                    <a:pt x="314" y="1068"/>
                  </a:lnTo>
                  <a:lnTo>
                    <a:pt x="329" y="1032"/>
                  </a:lnTo>
                  <a:lnTo>
                    <a:pt x="343" y="1089"/>
                  </a:lnTo>
                  <a:lnTo>
                    <a:pt x="369" y="1146"/>
                  </a:lnTo>
                  <a:lnTo>
                    <a:pt x="402" y="1198"/>
                  </a:lnTo>
                  <a:lnTo>
                    <a:pt x="421" y="1236"/>
                  </a:lnTo>
                  <a:lnTo>
                    <a:pt x="428" y="1263"/>
                  </a:lnTo>
                  <a:lnTo>
                    <a:pt x="432" y="1290"/>
                  </a:lnTo>
                  <a:lnTo>
                    <a:pt x="432" y="1317"/>
                  </a:lnTo>
                  <a:lnTo>
                    <a:pt x="432" y="1344"/>
                  </a:lnTo>
                  <a:lnTo>
                    <a:pt x="443" y="1368"/>
                  </a:lnTo>
                  <a:lnTo>
                    <a:pt x="469" y="1390"/>
                  </a:lnTo>
                  <a:lnTo>
                    <a:pt x="502" y="1412"/>
                  </a:lnTo>
                  <a:lnTo>
                    <a:pt x="535" y="1439"/>
                  </a:lnTo>
                  <a:lnTo>
                    <a:pt x="517" y="1417"/>
                  </a:lnTo>
                  <a:lnTo>
                    <a:pt x="506" y="1398"/>
                  </a:lnTo>
                  <a:lnTo>
                    <a:pt x="502" y="1382"/>
                  </a:lnTo>
                  <a:lnTo>
                    <a:pt x="517" y="1368"/>
                  </a:lnTo>
                  <a:lnTo>
                    <a:pt x="535" y="1355"/>
                  </a:lnTo>
                  <a:lnTo>
                    <a:pt x="550" y="1341"/>
                  </a:lnTo>
                  <a:lnTo>
                    <a:pt x="558" y="1328"/>
                  </a:lnTo>
                  <a:lnTo>
                    <a:pt x="561" y="1314"/>
                  </a:lnTo>
                  <a:lnTo>
                    <a:pt x="569" y="1303"/>
                  </a:lnTo>
                  <a:lnTo>
                    <a:pt x="583" y="1298"/>
                  </a:lnTo>
                  <a:lnTo>
                    <a:pt x="602" y="1301"/>
                  </a:lnTo>
                  <a:lnTo>
                    <a:pt x="613" y="1314"/>
                  </a:lnTo>
                  <a:lnTo>
                    <a:pt x="620" y="1333"/>
                  </a:lnTo>
                  <a:lnTo>
                    <a:pt x="628" y="1352"/>
                  </a:lnTo>
                  <a:lnTo>
                    <a:pt x="639" y="1366"/>
                  </a:lnTo>
                  <a:lnTo>
                    <a:pt x="657" y="1374"/>
                  </a:lnTo>
                  <a:lnTo>
                    <a:pt x="676" y="1377"/>
                  </a:lnTo>
                  <a:lnTo>
                    <a:pt x="694" y="1377"/>
                  </a:lnTo>
                  <a:lnTo>
                    <a:pt x="709" y="1379"/>
                  </a:lnTo>
                  <a:lnTo>
                    <a:pt x="713" y="1379"/>
                  </a:lnTo>
                  <a:lnTo>
                    <a:pt x="731" y="1320"/>
                  </a:lnTo>
                  <a:lnTo>
                    <a:pt x="753" y="1274"/>
                  </a:lnTo>
                  <a:lnTo>
                    <a:pt x="783" y="1238"/>
                  </a:lnTo>
                  <a:lnTo>
                    <a:pt x="805" y="1209"/>
                  </a:lnTo>
                  <a:lnTo>
                    <a:pt x="816" y="1209"/>
                  </a:lnTo>
                  <a:lnTo>
                    <a:pt x="827" y="1211"/>
                  </a:lnTo>
                  <a:lnTo>
                    <a:pt x="846" y="1211"/>
                  </a:lnTo>
                  <a:lnTo>
                    <a:pt x="868" y="1214"/>
                  </a:lnTo>
                  <a:lnTo>
                    <a:pt x="890" y="1214"/>
                  </a:lnTo>
                  <a:lnTo>
                    <a:pt x="912" y="1217"/>
                  </a:lnTo>
                  <a:lnTo>
                    <a:pt x="934" y="1217"/>
                  </a:lnTo>
                  <a:lnTo>
                    <a:pt x="957" y="1217"/>
                  </a:lnTo>
                  <a:lnTo>
                    <a:pt x="964" y="1179"/>
                  </a:lnTo>
                  <a:lnTo>
                    <a:pt x="990" y="1149"/>
                  </a:lnTo>
                  <a:lnTo>
                    <a:pt x="1008" y="1122"/>
                  </a:lnTo>
                  <a:lnTo>
                    <a:pt x="1012" y="1087"/>
                  </a:lnTo>
                  <a:lnTo>
                    <a:pt x="997" y="1043"/>
                  </a:lnTo>
                  <a:lnTo>
                    <a:pt x="979" y="995"/>
                  </a:lnTo>
                  <a:lnTo>
                    <a:pt x="960" y="951"/>
                  </a:lnTo>
                  <a:lnTo>
                    <a:pt x="934" y="916"/>
                  </a:lnTo>
                  <a:lnTo>
                    <a:pt x="905" y="881"/>
                  </a:lnTo>
                  <a:lnTo>
                    <a:pt x="875" y="837"/>
                  </a:lnTo>
                  <a:lnTo>
                    <a:pt x="861" y="794"/>
                  </a:lnTo>
                  <a:lnTo>
                    <a:pt x="864" y="751"/>
                  </a:lnTo>
                  <a:lnTo>
                    <a:pt x="886" y="710"/>
                  </a:lnTo>
                  <a:lnTo>
                    <a:pt x="909" y="675"/>
                  </a:lnTo>
                  <a:lnTo>
                    <a:pt x="916" y="642"/>
                  </a:lnTo>
                  <a:lnTo>
                    <a:pt x="898" y="613"/>
                  </a:lnTo>
                  <a:lnTo>
                    <a:pt x="875" y="596"/>
                  </a:lnTo>
                  <a:lnTo>
                    <a:pt x="853" y="580"/>
                  </a:lnTo>
                  <a:lnTo>
                    <a:pt x="827" y="564"/>
                  </a:lnTo>
                  <a:lnTo>
                    <a:pt x="809" y="545"/>
                  </a:lnTo>
                  <a:lnTo>
                    <a:pt x="790" y="529"/>
                  </a:lnTo>
                  <a:lnTo>
                    <a:pt x="776" y="512"/>
                  </a:lnTo>
                  <a:lnTo>
                    <a:pt x="765" y="496"/>
                  </a:lnTo>
                  <a:lnTo>
                    <a:pt x="765" y="480"/>
                  </a:lnTo>
                  <a:lnTo>
                    <a:pt x="779" y="450"/>
                  </a:lnTo>
                  <a:lnTo>
                    <a:pt x="801" y="420"/>
                  </a:lnTo>
                  <a:lnTo>
                    <a:pt x="831" y="393"/>
                  </a:lnTo>
                  <a:lnTo>
                    <a:pt x="861" y="371"/>
                  </a:lnTo>
                  <a:close/>
                </a:path>
              </a:pathLst>
            </a:custGeom>
            <a:solidFill>
              <a:srgbClr val="00D8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5"/>
            <p:cNvSpPr>
              <a:spLocks/>
            </p:cNvSpPr>
            <p:nvPr/>
          </p:nvSpPr>
          <p:spPr bwMode="auto">
            <a:xfrm>
              <a:off x="2494" y="2544"/>
              <a:ext cx="2643" cy="1306"/>
            </a:xfrm>
            <a:custGeom>
              <a:avLst/>
              <a:gdLst>
                <a:gd name="T0" fmla="*/ 4930 w 2073"/>
                <a:gd name="T1" fmla="*/ 777 h 1306"/>
                <a:gd name="T2" fmla="*/ 5351 w 2073"/>
                <a:gd name="T3" fmla="*/ 691 h 1306"/>
                <a:gd name="T4" fmla="*/ 5283 w 2073"/>
                <a:gd name="T5" fmla="*/ 585 h 1306"/>
                <a:gd name="T6" fmla="*/ 5048 w 2073"/>
                <a:gd name="T7" fmla="*/ 520 h 1306"/>
                <a:gd name="T8" fmla="*/ 4784 w 2073"/>
                <a:gd name="T9" fmla="*/ 452 h 1306"/>
                <a:gd name="T10" fmla="*/ 4696 w 2073"/>
                <a:gd name="T11" fmla="*/ 333 h 1306"/>
                <a:gd name="T12" fmla="*/ 4655 w 2073"/>
                <a:gd name="T13" fmla="*/ 244 h 1306"/>
                <a:gd name="T14" fmla="*/ 4461 w 2073"/>
                <a:gd name="T15" fmla="*/ 189 h 1306"/>
                <a:gd name="T16" fmla="*/ 4207 w 2073"/>
                <a:gd name="T17" fmla="*/ 127 h 1306"/>
                <a:gd name="T18" fmla="*/ 3895 w 2073"/>
                <a:gd name="T19" fmla="*/ 27 h 1306"/>
                <a:gd name="T20" fmla="*/ 3836 w 2073"/>
                <a:gd name="T21" fmla="*/ 73 h 1306"/>
                <a:gd name="T22" fmla="*/ 3836 w 2073"/>
                <a:gd name="T23" fmla="*/ 143 h 1306"/>
                <a:gd name="T24" fmla="*/ 3785 w 2073"/>
                <a:gd name="T25" fmla="*/ 189 h 1306"/>
                <a:gd name="T26" fmla="*/ 4010 w 2073"/>
                <a:gd name="T27" fmla="*/ 217 h 1306"/>
                <a:gd name="T28" fmla="*/ 4304 w 2073"/>
                <a:gd name="T29" fmla="*/ 254 h 1306"/>
                <a:gd name="T30" fmla="*/ 4558 w 2073"/>
                <a:gd name="T31" fmla="*/ 366 h 1306"/>
                <a:gd name="T32" fmla="*/ 4529 w 2073"/>
                <a:gd name="T33" fmla="*/ 531 h 1306"/>
                <a:gd name="T34" fmla="*/ 4062 w 2073"/>
                <a:gd name="T35" fmla="*/ 653 h 1306"/>
                <a:gd name="T36" fmla="*/ 3759 w 2073"/>
                <a:gd name="T37" fmla="*/ 441 h 1306"/>
                <a:gd name="T38" fmla="*/ 3463 w 2073"/>
                <a:gd name="T39" fmla="*/ 366 h 1306"/>
                <a:gd name="T40" fmla="*/ 3191 w 2073"/>
                <a:gd name="T41" fmla="*/ 355 h 1306"/>
                <a:gd name="T42" fmla="*/ 2978 w 2073"/>
                <a:gd name="T43" fmla="*/ 390 h 1306"/>
                <a:gd name="T44" fmla="*/ 2742 w 2073"/>
                <a:gd name="T45" fmla="*/ 422 h 1306"/>
                <a:gd name="T46" fmla="*/ 2813 w 2073"/>
                <a:gd name="T47" fmla="*/ 477 h 1306"/>
                <a:gd name="T48" fmla="*/ 2929 w 2073"/>
                <a:gd name="T49" fmla="*/ 553 h 1306"/>
                <a:gd name="T50" fmla="*/ 2723 w 2073"/>
                <a:gd name="T51" fmla="*/ 647 h 1306"/>
                <a:gd name="T52" fmla="*/ 2518 w 2073"/>
                <a:gd name="T53" fmla="*/ 712 h 1306"/>
                <a:gd name="T54" fmla="*/ 2236 w 2073"/>
                <a:gd name="T55" fmla="*/ 799 h 1306"/>
                <a:gd name="T56" fmla="*/ 1864 w 2073"/>
                <a:gd name="T57" fmla="*/ 907 h 1306"/>
                <a:gd name="T58" fmla="*/ 1289 w 2073"/>
                <a:gd name="T59" fmla="*/ 997 h 1306"/>
                <a:gd name="T60" fmla="*/ 497 w 2073"/>
                <a:gd name="T61" fmla="*/ 1143 h 1306"/>
                <a:gd name="T62" fmla="*/ 29 w 2073"/>
                <a:gd name="T63" fmla="*/ 1300 h 1306"/>
                <a:gd name="T64" fmla="*/ 232 w 2073"/>
                <a:gd name="T65" fmla="*/ 1279 h 1306"/>
                <a:gd name="T66" fmla="*/ 400 w 2073"/>
                <a:gd name="T67" fmla="*/ 1246 h 1306"/>
                <a:gd name="T68" fmla="*/ 556 w 2073"/>
                <a:gd name="T69" fmla="*/ 1203 h 1306"/>
                <a:gd name="T70" fmla="*/ 732 w 2073"/>
                <a:gd name="T71" fmla="*/ 1208 h 1306"/>
                <a:gd name="T72" fmla="*/ 1016 w 2073"/>
                <a:gd name="T73" fmla="*/ 1162 h 1306"/>
                <a:gd name="T74" fmla="*/ 1377 w 2073"/>
                <a:gd name="T75" fmla="*/ 1149 h 1306"/>
                <a:gd name="T76" fmla="*/ 1608 w 2073"/>
                <a:gd name="T77" fmla="*/ 1165 h 1306"/>
                <a:gd name="T78" fmla="*/ 1816 w 2073"/>
                <a:gd name="T79" fmla="*/ 1157 h 1306"/>
                <a:gd name="T80" fmla="*/ 2050 w 2073"/>
                <a:gd name="T81" fmla="*/ 1094 h 1306"/>
                <a:gd name="T82" fmla="*/ 2246 w 2073"/>
                <a:gd name="T83" fmla="*/ 1127 h 1306"/>
                <a:gd name="T84" fmla="*/ 2489 w 2073"/>
                <a:gd name="T85" fmla="*/ 1103 h 1306"/>
                <a:gd name="T86" fmla="*/ 2772 w 2073"/>
                <a:gd name="T87" fmla="*/ 1073 h 1306"/>
                <a:gd name="T88" fmla="*/ 2957 w 2073"/>
                <a:gd name="T89" fmla="*/ 1065 h 1306"/>
                <a:gd name="T90" fmla="*/ 3066 w 2073"/>
                <a:gd name="T91" fmla="*/ 1037 h 1306"/>
                <a:gd name="T92" fmla="*/ 3084 w 2073"/>
                <a:gd name="T93" fmla="*/ 929 h 1306"/>
                <a:gd name="T94" fmla="*/ 3270 w 2073"/>
                <a:gd name="T95" fmla="*/ 837 h 1306"/>
                <a:gd name="T96" fmla="*/ 3399 w 2073"/>
                <a:gd name="T97" fmla="*/ 834 h 1306"/>
                <a:gd name="T98" fmla="*/ 3555 w 2073"/>
                <a:gd name="T99" fmla="*/ 921 h 1306"/>
                <a:gd name="T100" fmla="*/ 4072 w 2073"/>
                <a:gd name="T101" fmla="*/ 880 h 1306"/>
                <a:gd name="T102" fmla="*/ 4423 w 2073"/>
                <a:gd name="T103" fmla="*/ 796 h 1306"/>
                <a:gd name="T104" fmla="*/ 4655 w 2073"/>
                <a:gd name="T105" fmla="*/ 802 h 13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073" h="1306">
                  <a:moveTo>
                    <a:pt x="1795" y="834"/>
                  </a:moveTo>
                  <a:lnTo>
                    <a:pt x="1814" y="818"/>
                  </a:lnTo>
                  <a:lnTo>
                    <a:pt x="1836" y="799"/>
                  </a:lnTo>
                  <a:lnTo>
                    <a:pt x="1866" y="777"/>
                  </a:lnTo>
                  <a:lnTo>
                    <a:pt x="1899" y="753"/>
                  </a:lnTo>
                  <a:lnTo>
                    <a:pt x="1936" y="731"/>
                  </a:lnTo>
                  <a:lnTo>
                    <a:pt x="1976" y="710"/>
                  </a:lnTo>
                  <a:lnTo>
                    <a:pt x="2025" y="691"/>
                  </a:lnTo>
                  <a:lnTo>
                    <a:pt x="2073" y="672"/>
                  </a:lnTo>
                  <a:lnTo>
                    <a:pt x="2061" y="645"/>
                  </a:lnTo>
                  <a:lnTo>
                    <a:pt x="2032" y="615"/>
                  </a:lnTo>
                  <a:lnTo>
                    <a:pt x="1999" y="585"/>
                  </a:lnTo>
                  <a:lnTo>
                    <a:pt x="1969" y="561"/>
                  </a:lnTo>
                  <a:lnTo>
                    <a:pt x="1954" y="550"/>
                  </a:lnTo>
                  <a:lnTo>
                    <a:pt x="1932" y="536"/>
                  </a:lnTo>
                  <a:lnTo>
                    <a:pt x="1910" y="520"/>
                  </a:lnTo>
                  <a:lnTo>
                    <a:pt x="1884" y="504"/>
                  </a:lnTo>
                  <a:lnTo>
                    <a:pt x="1858" y="487"/>
                  </a:lnTo>
                  <a:lnTo>
                    <a:pt x="1836" y="469"/>
                  </a:lnTo>
                  <a:lnTo>
                    <a:pt x="1810" y="452"/>
                  </a:lnTo>
                  <a:lnTo>
                    <a:pt x="1788" y="433"/>
                  </a:lnTo>
                  <a:lnTo>
                    <a:pt x="1766" y="401"/>
                  </a:lnTo>
                  <a:lnTo>
                    <a:pt x="1766" y="368"/>
                  </a:lnTo>
                  <a:lnTo>
                    <a:pt x="1777" y="333"/>
                  </a:lnTo>
                  <a:lnTo>
                    <a:pt x="1784" y="295"/>
                  </a:lnTo>
                  <a:lnTo>
                    <a:pt x="1781" y="276"/>
                  </a:lnTo>
                  <a:lnTo>
                    <a:pt x="1773" y="260"/>
                  </a:lnTo>
                  <a:lnTo>
                    <a:pt x="1762" y="244"/>
                  </a:lnTo>
                  <a:lnTo>
                    <a:pt x="1747" y="227"/>
                  </a:lnTo>
                  <a:lnTo>
                    <a:pt x="1733" y="217"/>
                  </a:lnTo>
                  <a:lnTo>
                    <a:pt x="1710" y="203"/>
                  </a:lnTo>
                  <a:lnTo>
                    <a:pt x="1688" y="189"/>
                  </a:lnTo>
                  <a:lnTo>
                    <a:pt x="1666" y="179"/>
                  </a:lnTo>
                  <a:lnTo>
                    <a:pt x="1640" y="165"/>
                  </a:lnTo>
                  <a:lnTo>
                    <a:pt x="1618" y="149"/>
                  </a:lnTo>
                  <a:lnTo>
                    <a:pt x="1592" y="127"/>
                  </a:lnTo>
                  <a:lnTo>
                    <a:pt x="1563" y="105"/>
                  </a:lnTo>
                  <a:lnTo>
                    <a:pt x="1537" y="81"/>
                  </a:lnTo>
                  <a:lnTo>
                    <a:pt x="1507" y="54"/>
                  </a:lnTo>
                  <a:lnTo>
                    <a:pt x="1474" y="27"/>
                  </a:lnTo>
                  <a:lnTo>
                    <a:pt x="1444" y="0"/>
                  </a:lnTo>
                  <a:lnTo>
                    <a:pt x="1452" y="30"/>
                  </a:lnTo>
                  <a:lnTo>
                    <a:pt x="1452" y="54"/>
                  </a:lnTo>
                  <a:lnTo>
                    <a:pt x="1452" y="73"/>
                  </a:lnTo>
                  <a:lnTo>
                    <a:pt x="1456" y="92"/>
                  </a:lnTo>
                  <a:lnTo>
                    <a:pt x="1463" y="111"/>
                  </a:lnTo>
                  <a:lnTo>
                    <a:pt x="1463" y="127"/>
                  </a:lnTo>
                  <a:lnTo>
                    <a:pt x="1452" y="143"/>
                  </a:lnTo>
                  <a:lnTo>
                    <a:pt x="1433" y="154"/>
                  </a:lnTo>
                  <a:lnTo>
                    <a:pt x="1419" y="165"/>
                  </a:lnTo>
                  <a:lnTo>
                    <a:pt x="1422" y="179"/>
                  </a:lnTo>
                  <a:lnTo>
                    <a:pt x="1433" y="189"/>
                  </a:lnTo>
                  <a:lnTo>
                    <a:pt x="1452" y="198"/>
                  </a:lnTo>
                  <a:lnTo>
                    <a:pt x="1467" y="203"/>
                  </a:lnTo>
                  <a:lnTo>
                    <a:pt x="1492" y="208"/>
                  </a:lnTo>
                  <a:lnTo>
                    <a:pt x="1518" y="217"/>
                  </a:lnTo>
                  <a:lnTo>
                    <a:pt x="1552" y="225"/>
                  </a:lnTo>
                  <a:lnTo>
                    <a:pt x="1581" y="236"/>
                  </a:lnTo>
                  <a:lnTo>
                    <a:pt x="1607" y="244"/>
                  </a:lnTo>
                  <a:lnTo>
                    <a:pt x="1629" y="254"/>
                  </a:lnTo>
                  <a:lnTo>
                    <a:pt x="1640" y="263"/>
                  </a:lnTo>
                  <a:lnTo>
                    <a:pt x="1666" y="284"/>
                  </a:lnTo>
                  <a:lnTo>
                    <a:pt x="1696" y="319"/>
                  </a:lnTo>
                  <a:lnTo>
                    <a:pt x="1725" y="366"/>
                  </a:lnTo>
                  <a:lnTo>
                    <a:pt x="1736" y="425"/>
                  </a:lnTo>
                  <a:lnTo>
                    <a:pt x="1736" y="460"/>
                  </a:lnTo>
                  <a:lnTo>
                    <a:pt x="1729" y="496"/>
                  </a:lnTo>
                  <a:lnTo>
                    <a:pt x="1714" y="531"/>
                  </a:lnTo>
                  <a:lnTo>
                    <a:pt x="1692" y="566"/>
                  </a:lnTo>
                  <a:lnTo>
                    <a:pt x="1655" y="599"/>
                  </a:lnTo>
                  <a:lnTo>
                    <a:pt x="1607" y="628"/>
                  </a:lnTo>
                  <a:lnTo>
                    <a:pt x="1537" y="653"/>
                  </a:lnTo>
                  <a:lnTo>
                    <a:pt x="1452" y="669"/>
                  </a:lnTo>
                  <a:lnTo>
                    <a:pt x="1452" y="596"/>
                  </a:lnTo>
                  <a:lnTo>
                    <a:pt x="1444" y="515"/>
                  </a:lnTo>
                  <a:lnTo>
                    <a:pt x="1422" y="441"/>
                  </a:lnTo>
                  <a:lnTo>
                    <a:pt x="1389" y="395"/>
                  </a:lnTo>
                  <a:lnTo>
                    <a:pt x="1363" y="385"/>
                  </a:lnTo>
                  <a:lnTo>
                    <a:pt x="1337" y="374"/>
                  </a:lnTo>
                  <a:lnTo>
                    <a:pt x="1311" y="366"/>
                  </a:lnTo>
                  <a:lnTo>
                    <a:pt x="1282" y="360"/>
                  </a:lnTo>
                  <a:lnTo>
                    <a:pt x="1256" y="355"/>
                  </a:lnTo>
                  <a:lnTo>
                    <a:pt x="1230" y="352"/>
                  </a:lnTo>
                  <a:lnTo>
                    <a:pt x="1208" y="355"/>
                  </a:lnTo>
                  <a:lnTo>
                    <a:pt x="1186" y="357"/>
                  </a:lnTo>
                  <a:lnTo>
                    <a:pt x="1167" y="366"/>
                  </a:lnTo>
                  <a:lnTo>
                    <a:pt x="1149" y="376"/>
                  </a:lnTo>
                  <a:lnTo>
                    <a:pt x="1127" y="390"/>
                  </a:lnTo>
                  <a:lnTo>
                    <a:pt x="1108" y="403"/>
                  </a:lnTo>
                  <a:lnTo>
                    <a:pt x="1086" y="414"/>
                  </a:lnTo>
                  <a:lnTo>
                    <a:pt x="1064" y="422"/>
                  </a:lnTo>
                  <a:lnTo>
                    <a:pt x="1038" y="422"/>
                  </a:lnTo>
                  <a:lnTo>
                    <a:pt x="1008" y="417"/>
                  </a:lnTo>
                  <a:lnTo>
                    <a:pt x="1008" y="452"/>
                  </a:lnTo>
                  <a:lnTo>
                    <a:pt x="1038" y="463"/>
                  </a:lnTo>
                  <a:lnTo>
                    <a:pt x="1064" y="477"/>
                  </a:lnTo>
                  <a:lnTo>
                    <a:pt x="1082" y="493"/>
                  </a:lnTo>
                  <a:lnTo>
                    <a:pt x="1101" y="509"/>
                  </a:lnTo>
                  <a:lnTo>
                    <a:pt x="1108" y="531"/>
                  </a:lnTo>
                  <a:lnTo>
                    <a:pt x="1108" y="553"/>
                  </a:lnTo>
                  <a:lnTo>
                    <a:pt x="1101" y="577"/>
                  </a:lnTo>
                  <a:lnTo>
                    <a:pt x="1079" y="604"/>
                  </a:lnTo>
                  <a:lnTo>
                    <a:pt x="1053" y="628"/>
                  </a:lnTo>
                  <a:lnTo>
                    <a:pt x="1031" y="647"/>
                  </a:lnTo>
                  <a:lnTo>
                    <a:pt x="1012" y="666"/>
                  </a:lnTo>
                  <a:lnTo>
                    <a:pt x="994" y="683"/>
                  </a:lnTo>
                  <a:lnTo>
                    <a:pt x="972" y="699"/>
                  </a:lnTo>
                  <a:lnTo>
                    <a:pt x="953" y="712"/>
                  </a:lnTo>
                  <a:lnTo>
                    <a:pt x="931" y="731"/>
                  </a:lnTo>
                  <a:lnTo>
                    <a:pt x="905" y="750"/>
                  </a:lnTo>
                  <a:lnTo>
                    <a:pt x="879" y="772"/>
                  </a:lnTo>
                  <a:lnTo>
                    <a:pt x="846" y="799"/>
                  </a:lnTo>
                  <a:lnTo>
                    <a:pt x="813" y="826"/>
                  </a:lnTo>
                  <a:lnTo>
                    <a:pt x="776" y="853"/>
                  </a:lnTo>
                  <a:lnTo>
                    <a:pt x="742" y="880"/>
                  </a:lnTo>
                  <a:lnTo>
                    <a:pt x="706" y="907"/>
                  </a:lnTo>
                  <a:lnTo>
                    <a:pt x="672" y="935"/>
                  </a:lnTo>
                  <a:lnTo>
                    <a:pt x="643" y="956"/>
                  </a:lnTo>
                  <a:lnTo>
                    <a:pt x="536" y="978"/>
                  </a:lnTo>
                  <a:lnTo>
                    <a:pt x="488" y="997"/>
                  </a:lnTo>
                  <a:lnTo>
                    <a:pt x="421" y="1024"/>
                  </a:lnTo>
                  <a:lnTo>
                    <a:pt x="347" y="1059"/>
                  </a:lnTo>
                  <a:lnTo>
                    <a:pt x="270" y="1100"/>
                  </a:lnTo>
                  <a:lnTo>
                    <a:pt x="188" y="1143"/>
                  </a:lnTo>
                  <a:lnTo>
                    <a:pt x="114" y="1195"/>
                  </a:lnTo>
                  <a:lnTo>
                    <a:pt x="48" y="1249"/>
                  </a:lnTo>
                  <a:lnTo>
                    <a:pt x="0" y="1306"/>
                  </a:lnTo>
                  <a:lnTo>
                    <a:pt x="11" y="1300"/>
                  </a:lnTo>
                  <a:lnTo>
                    <a:pt x="26" y="1295"/>
                  </a:lnTo>
                  <a:lnTo>
                    <a:pt x="44" y="1289"/>
                  </a:lnTo>
                  <a:lnTo>
                    <a:pt x="66" y="1284"/>
                  </a:lnTo>
                  <a:lnTo>
                    <a:pt x="88" y="1279"/>
                  </a:lnTo>
                  <a:lnTo>
                    <a:pt x="111" y="1273"/>
                  </a:lnTo>
                  <a:lnTo>
                    <a:pt x="133" y="1268"/>
                  </a:lnTo>
                  <a:lnTo>
                    <a:pt x="155" y="1262"/>
                  </a:lnTo>
                  <a:lnTo>
                    <a:pt x="151" y="1246"/>
                  </a:lnTo>
                  <a:lnTo>
                    <a:pt x="155" y="1230"/>
                  </a:lnTo>
                  <a:lnTo>
                    <a:pt x="162" y="1219"/>
                  </a:lnTo>
                  <a:lnTo>
                    <a:pt x="185" y="1208"/>
                  </a:lnTo>
                  <a:lnTo>
                    <a:pt x="210" y="1203"/>
                  </a:lnTo>
                  <a:lnTo>
                    <a:pt x="229" y="1205"/>
                  </a:lnTo>
                  <a:lnTo>
                    <a:pt x="244" y="1214"/>
                  </a:lnTo>
                  <a:lnTo>
                    <a:pt x="258" y="1222"/>
                  </a:lnTo>
                  <a:lnTo>
                    <a:pt x="277" y="1208"/>
                  </a:lnTo>
                  <a:lnTo>
                    <a:pt x="299" y="1195"/>
                  </a:lnTo>
                  <a:lnTo>
                    <a:pt x="325" y="1181"/>
                  </a:lnTo>
                  <a:lnTo>
                    <a:pt x="351" y="1170"/>
                  </a:lnTo>
                  <a:lnTo>
                    <a:pt x="384" y="1162"/>
                  </a:lnTo>
                  <a:lnTo>
                    <a:pt x="417" y="1154"/>
                  </a:lnTo>
                  <a:lnTo>
                    <a:pt x="451" y="1151"/>
                  </a:lnTo>
                  <a:lnTo>
                    <a:pt x="488" y="1149"/>
                  </a:lnTo>
                  <a:lnTo>
                    <a:pt x="521" y="1149"/>
                  </a:lnTo>
                  <a:lnTo>
                    <a:pt x="547" y="1151"/>
                  </a:lnTo>
                  <a:lnTo>
                    <a:pt x="569" y="1157"/>
                  </a:lnTo>
                  <a:lnTo>
                    <a:pt x="591" y="1159"/>
                  </a:lnTo>
                  <a:lnTo>
                    <a:pt x="609" y="1165"/>
                  </a:lnTo>
                  <a:lnTo>
                    <a:pt x="628" y="1168"/>
                  </a:lnTo>
                  <a:lnTo>
                    <a:pt x="646" y="1168"/>
                  </a:lnTo>
                  <a:lnTo>
                    <a:pt x="665" y="1168"/>
                  </a:lnTo>
                  <a:lnTo>
                    <a:pt x="687" y="1157"/>
                  </a:lnTo>
                  <a:lnTo>
                    <a:pt x="713" y="1138"/>
                  </a:lnTo>
                  <a:lnTo>
                    <a:pt x="739" y="1113"/>
                  </a:lnTo>
                  <a:lnTo>
                    <a:pt x="768" y="1089"/>
                  </a:lnTo>
                  <a:lnTo>
                    <a:pt x="776" y="1094"/>
                  </a:lnTo>
                  <a:lnTo>
                    <a:pt x="794" y="1105"/>
                  </a:lnTo>
                  <a:lnTo>
                    <a:pt x="816" y="1119"/>
                  </a:lnTo>
                  <a:lnTo>
                    <a:pt x="839" y="1127"/>
                  </a:lnTo>
                  <a:lnTo>
                    <a:pt x="850" y="1127"/>
                  </a:lnTo>
                  <a:lnTo>
                    <a:pt x="868" y="1124"/>
                  </a:lnTo>
                  <a:lnTo>
                    <a:pt x="890" y="1119"/>
                  </a:lnTo>
                  <a:lnTo>
                    <a:pt x="916" y="1111"/>
                  </a:lnTo>
                  <a:lnTo>
                    <a:pt x="942" y="1103"/>
                  </a:lnTo>
                  <a:lnTo>
                    <a:pt x="972" y="1092"/>
                  </a:lnTo>
                  <a:lnTo>
                    <a:pt x="1001" y="1084"/>
                  </a:lnTo>
                  <a:lnTo>
                    <a:pt x="1034" y="1073"/>
                  </a:lnTo>
                  <a:lnTo>
                    <a:pt x="1049" y="1073"/>
                  </a:lnTo>
                  <a:lnTo>
                    <a:pt x="1064" y="1070"/>
                  </a:lnTo>
                  <a:lnTo>
                    <a:pt x="1082" y="1067"/>
                  </a:lnTo>
                  <a:lnTo>
                    <a:pt x="1101" y="1065"/>
                  </a:lnTo>
                  <a:lnTo>
                    <a:pt x="1119" y="1065"/>
                  </a:lnTo>
                  <a:lnTo>
                    <a:pt x="1138" y="1062"/>
                  </a:lnTo>
                  <a:lnTo>
                    <a:pt x="1160" y="1059"/>
                  </a:lnTo>
                  <a:lnTo>
                    <a:pt x="1178" y="1059"/>
                  </a:lnTo>
                  <a:lnTo>
                    <a:pt x="1160" y="1037"/>
                  </a:lnTo>
                  <a:lnTo>
                    <a:pt x="1149" y="1013"/>
                  </a:lnTo>
                  <a:lnTo>
                    <a:pt x="1145" y="983"/>
                  </a:lnTo>
                  <a:lnTo>
                    <a:pt x="1156" y="951"/>
                  </a:lnTo>
                  <a:lnTo>
                    <a:pt x="1167" y="929"/>
                  </a:lnTo>
                  <a:lnTo>
                    <a:pt x="1182" y="907"/>
                  </a:lnTo>
                  <a:lnTo>
                    <a:pt x="1201" y="883"/>
                  </a:lnTo>
                  <a:lnTo>
                    <a:pt x="1219" y="859"/>
                  </a:lnTo>
                  <a:lnTo>
                    <a:pt x="1238" y="837"/>
                  </a:lnTo>
                  <a:lnTo>
                    <a:pt x="1260" y="818"/>
                  </a:lnTo>
                  <a:lnTo>
                    <a:pt x="1278" y="810"/>
                  </a:lnTo>
                  <a:lnTo>
                    <a:pt x="1293" y="807"/>
                  </a:lnTo>
                  <a:lnTo>
                    <a:pt x="1286" y="834"/>
                  </a:lnTo>
                  <a:lnTo>
                    <a:pt x="1274" y="870"/>
                  </a:lnTo>
                  <a:lnTo>
                    <a:pt x="1278" y="899"/>
                  </a:lnTo>
                  <a:lnTo>
                    <a:pt x="1311" y="918"/>
                  </a:lnTo>
                  <a:lnTo>
                    <a:pt x="1345" y="921"/>
                  </a:lnTo>
                  <a:lnTo>
                    <a:pt x="1389" y="918"/>
                  </a:lnTo>
                  <a:lnTo>
                    <a:pt x="1437" y="913"/>
                  </a:lnTo>
                  <a:lnTo>
                    <a:pt x="1489" y="899"/>
                  </a:lnTo>
                  <a:lnTo>
                    <a:pt x="1541" y="880"/>
                  </a:lnTo>
                  <a:lnTo>
                    <a:pt x="1589" y="859"/>
                  </a:lnTo>
                  <a:lnTo>
                    <a:pt x="1629" y="832"/>
                  </a:lnTo>
                  <a:lnTo>
                    <a:pt x="1659" y="799"/>
                  </a:lnTo>
                  <a:lnTo>
                    <a:pt x="1674" y="796"/>
                  </a:lnTo>
                  <a:lnTo>
                    <a:pt x="1696" y="794"/>
                  </a:lnTo>
                  <a:lnTo>
                    <a:pt x="1718" y="794"/>
                  </a:lnTo>
                  <a:lnTo>
                    <a:pt x="1740" y="796"/>
                  </a:lnTo>
                  <a:lnTo>
                    <a:pt x="1762" y="802"/>
                  </a:lnTo>
                  <a:lnTo>
                    <a:pt x="1781" y="810"/>
                  </a:lnTo>
                  <a:lnTo>
                    <a:pt x="1792" y="821"/>
                  </a:lnTo>
                  <a:lnTo>
                    <a:pt x="1795" y="834"/>
                  </a:lnTo>
                  <a:close/>
                </a:path>
              </a:pathLst>
            </a:custGeom>
            <a:solidFill>
              <a:srgbClr val="8C4C2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6"/>
            <p:cNvSpPr>
              <a:spLocks/>
            </p:cNvSpPr>
            <p:nvPr/>
          </p:nvSpPr>
          <p:spPr bwMode="auto">
            <a:xfrm>
              <a:off x="3959" y="815"/>
              <a:ext cx="391" cy="241"/>
            </a:xfrm>
            <a:custGeom>
              <a:avLst/>
              <a:gdLst>
                <a:gd name="T0" fmla="*/ 0 w 307"/>
                <a:gd name="T1" fmla="*/ 54 h 241"/>
                <a:gd name="T2" fmla="*/ 39 w 307"/>
                <a:gd name="T3" fmla="*/ 38 h 241"/>
                <a:gd name="T4" fmla="*/ 97 w 307"/>
                <a:gd name="T5" fmla="*/ 19 h 241"/>
                <a:gd name="T6" fmla="*/ 155 w 307"/>
                <a:gd name="T7" fmla="*/ 3 h 241"/>
                <a:gd name="T8" fmla="*/ 203 w 307"/>
                <a:gd name="T9" fmla="*/ 0 h 241"/>
                <a:gd name="T10" fmla="*/ 251 w 307"/>
                <a:gd name="T11" fmla="*/ 8 h 241"/>
                <a:gd name="T12" fmla="*/ 309 w 307"/>
                <a:gd name="T13" fmla="*/ 25 h 241"/>
                <a:gd name="T14" fmla="*/ 378 w 307"/>
                <a:gd name="T15" fmla="*/ 44 h 241"/>
                <a:gd name="T16" fmla="*/ 448 w 307"/>
                <a:gd name="T17" fmla="*/ 57 h 241"/>
                <a:gd name="T18" fmla="*/ 506 w 307"/>
                <a:gd name="T19" fmla="*/ 71 h 241"/>
                <a:gd name="T20" fmla="*/ 551 w 307"/>
                <a:gd name="T21" fmla="*/ 87 h 241"/>
                <a:gd name="T22" fmla="*/ 604 w 307"/>
                <a:gd name="T23" fmla="*/ 103 h 241"/>
                <a:gd name="T24" fmla="*/ 633 w 307"/>
                <a:gd name="T25" fmla="*/ 119 h 241"/>
                <a:gd name="T26" fmla="*/ 671 w 307"/>
                <a:gd name="T27" fmla="*/ 136 h 241"/>
                <a:gd name="T28" fmla="*/ 730 w 307"/>
                <a:gd name="T29" fmla="*/ 157 h 241"/>
                <a:gd name="T30" fmla="*/ 777 w 307"/>
                <a:gd name="T31" fmla="*/ 176 h 241"/>
                <a:gd name="T32" fmla="*/ 807 w 307"/>
                <a:gd name="T33" fmla="*/ 190 h 241"/>
                <a:gd name="T34" fmla="*/ 799 w 307"/>
                <a:gd name="T35" fmla="*/ 206 h 241"/>
                <a:gd name="T36" fmla="*/ 777 w 307"/>
                <a:gd name="T37" fmla="*/ 222 h 241"/>
                <a:gd name="T38" fmla="*/ 758 w 307"/>
                <a:gd name="T39" fmla="*/ 236 h 241"/>
                <a:gd name="T40" fmla="*/ 730 w 307"/>
                <a:gd name="T41" fmla="*/ 241 h 241"/>
                <a:gd name="T42" fmla="*/ 680 w 307"/>
                <a:gd name="T43" fmla="*/ 239 h 241"/>
                <a:gd name="T44" fmla="*/ 594 w 307"/>
                <a:gd name="T45" fmla="*/ 239 h 241"/>
                <a:gd name="T46" fmla="*/ 516 w 307"/>
                <a:gd name="T47" fmla="*/ 233 h 241"/>
                <a:gd name="T48" fmla="*/ 459 w 307"/>
                <a:gd name="T49" fmla="*/ 222 h 241"/>
                <a:gd name="T50" fmla="*/ 420 w 307"/>
                <a:gd name="T51" fmla="*/ 203 h 241"/>
                <a:gd name="T52" fmla="*/ 397 w 307"/>
                <a:gd name="T53" fmla="*/ 176 h 241"/>
                <a:gd name="T54" fmla="*/ 368 w 307"/>
                <a:gd name="T55" fmla="*/ 149 h 241"/>
                <a:gd name="T56" fmla="*/ 360 w 307"/>
                <a:gd name="T57" fmla="*/ 128 h 241"/>
                <a:gd name="T58" fmla="*/ 339 w 307"/>
                <a:gd name="T59" fmla="*/ 111 h 241"/>
                <a:gd name="T60" fmla="*/ 309 w 307"/>
                <a:gd name="T61" fmla="*/ 95 h 241"/>
                <a:gd name="T62" fmla="*/ 271 w 307"/>
                <a:gd name="T63" fmla="*/ 81 h 241"/>
                <a:gd name="T64" fmla="*/ 224 w 307"/>
                <a:gd name="T65" fmla="*/ 76 h 241"/>
                <a:gd name="T66" fmla="*/ 166 w 307"/>
                <a:gd name="T67" fmla="*/ 71 h 241"/>
                <a:gd name="T68" fmla="*/ 97 w 307"/>
                <a:gd name="T69" fmla="*/ 65 h 241"/>
                <a:gd name="T70" fmla="*/ 29 w 307"/>
                <a:gd name="T71" fmla="*/ 57 h 241"/>
                <a:gd name="T72" fmla="*/ 0 w 307"/>
                <a:gd name="T73" fmla="*/ 54 h 24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07" h="241">
                  <a:moveTo>
                    <a:pt x="0" y="54"/>
                  </a:moveTo>
                  <a:lnTo>
                    <a:pt x="15" y="38"/>
                  </a:lnTo>
                  <a:lnTo>
                    <a:pt x="37" y="19"/>
                  </a:lnTo>
                  <a:lnTo>
                    <a:pt x="59" y="3"/>
                  </a:lnTo>
                  <a:lnTo>
                    <a:pt x="77" y="0"/>
                  </a:lnTo>
                  <a:lnTo>
                    <a:pt x="96" y="8"/>
                  </a:lnTo>
                  <a:lnTo>
                    <a:pt x="118" y="25"/>
                  </a:lnTo>
                  <a:lnTo>
                    <a:pt x="144" y="44"/>
                  </a:lnTo>
                  <a:lnTo>
                    <a:pt x="170" y="57"/>
                  </a:lnTo>
                  <a:lnTo>
                    <a:pt x="192" y="71"/>
                  </a:lnTo>
                  <a:lnTo>
                    <a:pt x="210" y="87"/>
                  </a:lnTo>
                  <a:lnTo>
                    <a:pt x="229" y="103"/>
                  </a:lnTo>
                  <a:lnTo>
                    <a:pt x="240" y="119"/>
                  </a:lnTo>
                  <a:lnTo>
                    <a:pt x="255" y="136"/>
                  </a:lnTo>
                  <a:lnTo>
                    <a:pt x="277" y="157"/>
                  </a:lnTo>
                  <a:lnTo>
                    <a:pt x="295" y="176"/>
                  </a:lnTo>
                  <a:lnTo>
                    <a:pt x="307" y="190"/>
                  </a:lnTo>
                  <a:lnTo>
                    <a:pt x="303" y="206"/>
                  </a:lnTo>
                  <a:lnTo>
                    <a:pt x="295" y="222"/>
                  </a:lnTo>
                  <a:lnTo>
                    <a:pt x="288" y="236"/>
                  </a:lnTo>
                  <a:lnTo>
                    <a:pt x="277" y="241"/>
                  </a:lnTo>
                  <a:lnTo>
                    <a:pt x="258" y="239"/>
                  </a:lnTo>
                  <a:lnTo>
                    <a:pt x="225" y="239"/>
                  </a:lnTo>
                  <a:lnTo>
                    <a:pt x="196" y="233"/>
                  </a:lnTo>
                  <a:lnTo>
                    <a:pt x="174" y="222"/>
                  </a:lnTo>
                  <a:lnTo>
                    <a:pt x="159" y="203"/>
                  </a:lnTo>
                  <a:lnTo>
                    <a:pt x="151" y="176"/>
                  </a:lnTo>
                  <a:lnTo>
                    <a:pt x="140" y="149"/>
                  </a:lnTo>
                  <a:lnTo>
                    <a:pt x="137" y="128"/>
                  </a:lnTo>
                  <a:lnTo>
                    <a:pt x="129" y="111"/>
                  </a:lnTo>
                  <a:lnTo>
                    <a:pt x="118" y="95"/>
                  </a:lnTo>
                  <a:lnTo>
                    <a:pt x="103" y="81"/>
                  </a:lnTo>
                  <a:lnTo>
                    <a:pt x="85" y="76"/>
                  </a:lnTo>
                  <a:lnTo>
                    <a:pt x="63" y="71"/>
                  </a:lnTo>
                  <a:lnTo>
                    <a:pt x="37" y="65"/>
                  </a:lnTo>
                  <a:lnTo>
                    <a:pt x="11" y="57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8C4C2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7"/>
            <p:cNvSpPr>
              <a:spLocks/>
            </p:cNvSpPr>
            <p:nvPr/>
          </p:nvSpPr>
          <p:spPr bwMode="auto">
            <a:xfrm>
              <a:off x="2658" y="517"/>
              <a:ext cx="1998" cy="902"/>
            </a:xfrm>
            <a:custGeom>
              <a:avLst/>
              <a:gdLst>
                <a:gd name="T0" fmla="*/ 3907 w 1567"/>
                <a:gd name="T1" fmla="*/ 878 h 902"/>
                <a:gd name="T2" fmla="*/ 4044 w 1567"/>
                <a:gd name="T3" fmla="*/ 881 h 902"/>
                <a:gd name="T4" fmla="*/ 4143 w 1567"/>
                <a:gd name="T5" fmla="*/ 862 h 902"/>
                <a:gd name="T6" fmla="*/ 4073 w 1567"/>
                <a:gd name="T7" fmla="*/ 821 h 902"/>
                <a:gd name="T8" fmla="*/ 3907 w 1567"/>
                <a:gd name="T9" fmla="*/ 764 h 902"/>
                <a:gd name="T10" fmla="*/ 3751 w 1567"/>
                <a:gd name="T11" fmla="*/ 721 h 902"/>
                <a:gd name="T12" fmla="*/ 3574 w 1567"/>
                <a:gd name="T13" fmla="*/ 653 h 902"/>
                <a:gd name="T14" fmla="*/ 3389 w 1567"/>
                <a:gd name="T15" fmla="*/ 656 h 902"/>
                <a:gd name="T16" fmla="*/ 3332 w 1567"/>
                <a:gd name="T17" fmla="*/ 634 h 902"/>
                <a:gd name="T18" fmla="*/ 3212 w 1567"/>
                <a:gd name="T19" fmla="*/ 566 h 902"/>
                <a:gd name="T20" fmla="*/ 3058 w 1567"/>
                <a:gd name="T21" fmla="*/ 572 h 902"/>
                <a:gd name="T22" fmla="*/ 2990 w 1567"/>
                <a:gd name="T23" fmla="*/ 631 h 902"/>
                <a:gd name="T24" fmla="*/ 3066 w 1567"/>
                <a:gd name="T25" fmla="*/ 726 h 902"/>
                <a:gd name="T26" fmla="*/ 2949 w 1567"/>
                <a:gd name="T27" fmla="*/ 813 h 902"/>
                <a:gd name="T28" fmla="*/ 2851 w 1567"/>
                <a:gd name="T29" fmla="*/ 751 h 902"/>
                <a:gd name="T30" fmla="*/ 2783 w 1567"/>
                <a:gd name="T31" fmla="*/ 705 h 902"/>
                <a:gd name="T32" fmla="*/ 2607 w 1567"/>
                <a:gd name="T33" fmla="*/ 669 h 902"/>
                <a:gd name="T34" fmla="*/ 2432 w 1567"/>
                <a:gd name="T35" fmla="*/ 634 h 902"/>
                <a:gd name="T36" fmla="*/ 2374 w 1567"/>
                <a:gd name="T37" fmla="*/ 580 h 902"/>
                <a:gd name="T38" fmla="*/ 2481 w 1567"/>
                <a:gd name="T39" fmla="*/ 469 h 902"/>
                <a:gd name="T40" fmla="*/ 2471 w 1567"/>
                <a:gd name="T41" fmla="*/ 374 h 902"/>
                <a:gd name="T42" fmla="*/ 2286 w 1567"/>
                <a:gd name="T43" fmla="*/ 366 h 902"/>
                <a:gd name="T44" fmla="*/ 2068 w 1567"/>
                <a:gd name="T45" fmla="*/ 344 h 902"/>
                <a:gd name="T46" fmla="*/ 1845 w 1567"/>
                <a:gd name="T47" fmla="*/ 339 h 902"/>
                <a:gd name="T48" fmla="*/ 1492 w 1567"/>
                <a:gd name="T49" fmla="*/ 249 h 902"/>
                <a:gd name="T50" fmla="*/ 1163 w 1567"/>
                <a:gd name="T51" fmla="*/ 174 h 902"/>
                <a:gd name="T52" fmla="*/ 940 w 1567"/>
                <a:gd name="T53" fmla="*/ 117 h 902"/>
                <a:gd name="T54" fmla="*/ 548 w 1567"/>
                <a:gd name="T55" fmla="*/ 54 h 902"/>
                <a:gd name="T56" fmla="*/ 156 w 1567"/>
                <a:gd name="T57" fmla="*/ 0 h 902"/>
                <a:gd name="T58" fmla="*/ 69 w 1567"/>
                <a:gd name="T59" fmla="*/ 84 h 902"/>
                <a:gd name="T60" fmla="*/ 148 w 1567"/>
                <a:gd name="T61" fmla="*/ 103 h 902"/>
                <a:gd name="T62" fmla="*/ 421 w 1567"/>
                <a:gd name="T63" fmla="*/ 119 h 902"/>
                <a:gd name="T64" fmla="*/ 741 w 1567"/>
                <a:gd name="T65" fmla="*/ 176 h 902"/>
                <a:gd name="T66" fmla="*/ 1153 w 1567"/>
                <a:gd name="T67" fmla="*/ 260 h 902"/>
                <a:gd name="T68" fmla="*/ 1584 w 1567"/>
                <a:gd name="T69" fmla="*/ 352 h 902"/>
                <a:gd name="T70" fmla="*/ 1885 w 1567"/>
                <a:gd name="T71" fmla="*/ 477 h 902"/>
                <a:gd name="T72" fmla="*/ 2034 w 1567"/>
                <a:gd name="T73" fmla="*/ 572 h 902"/>
                <a:gd name="T74" fmla="*/ 2179 w 1567"/>
                <a:gd name="T75" fmla="*/ 583 h 902"/>
                <a:gd name="T76" fmla="*/ 2286 w 1567"/>
                <a:gd name="T77" fmla="*/ 634 h 902"/>
                <a:gd name="T78" fmla="*/ 2392 w 1567"/>
                <a:gd name="T79" fmla="*/ 715 h 902"/>
                <a:gd name="T80" fmla="*/ 2558 w 1567"/>
                <a:gd name="T81" fmla="*/ 748 h 902"/>
                <a:gd name="T82" fmla="*/ 2655 w 1567"/>
                <a:gd name="T83" fmla="*/ 791 h 902"/>
                <a:gd name="T84" fmla="*/ 2783 w 1567"/>
                <a:gd name="T85" fmla="*/ 867 h 902"/>
                <a:gd name="T86" fmla="*/ 2961 w 1567"/>
                <a:gd name="T87" fmla="*/ 902 h 902"/>
                <a:gd name="T88" fmla="*/ 3174 w 1567"/>
                <a:gd name="T89" fmla="*/ 883 h 902"/>
                <a:gd name="T90" fmla="*/ 3184 w 1567"/>
                <a:gd name="T91" fmla="*/ 813 h 902"/>
                <a:gd name="T92" fmla="*/ 3332 w 1567"/>
                <a:gd name="T93" fmla="*/ 775 h 902"/>
                <a:gd name="T94" fmla="*/ 3574 w 1567"/>
                <a:gd name="T95" fmla="*/ 775 h 902"/>
                <a:gd name="T96" fmla="*/ 3760 w 1567"/>
                <a:gd name="T97" fmla="*/ 883 h 9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567" h="902">
                  <a:moveTo>
                    <a:pt x="1423" y="883"/>
                  </a:moveTo>
                  <a:lnTo>
                    <a:pt x="1448" y="881"/>
                  </a:lnTo>
                  <a:lnTo>
                    <a:pt x="1478" y="878"/>
                  </a:lnTo>
                  <a:lnTo>
                    <a:pt x="1504" y="881"/>
                  </a:lnTo>
                  <a:lnTo>
                    <a:pt x="1522" y="881"/>
                  </a:lnTo>
                  <a:lnTo>
                    <a:pt x="1530" y="881"/>
                  </a:lnTo>
                  <a:lnTo>
                    <a:pt x="1541" y="878"/>
                  </a:lnTo>
                  <a:lnTo>
                    <a:pt x="1552" y="873"/>
                  </a:lnTo>
                  <a:lnTo>
                    <a:pt x="1567" y="862"/>
                  </a:lnTo>
                  <a:lnTo>
                    <a:pt x="1567" y="854"/>
                  </a:lnTo>
                  <a:lnTo>
                    <a:pt x="1559" y="840"/>
                  </a:lnTo>
                  <a:lnTo>
                    <a:pt x="1541" y="821"/>
                  </a:lnTo>
                  <a:lnTo>
                    <a:pt x="1522" y="802"/>
                  </a:lnTo>
                  <a:lnTo>
                    <a:pt x="1500" y="783"/>
                  </a:lnTo>
                  <a:lnTo>
                    <a:pt x="1478" y="764"/>
                  </a:lnTo>
                  <a:lnTo>
                    <a:pt x="1460" y="748"/>
                  </a:lnTo>
                  <a:lnTo>
                    <a:pt x="1445" y="740"/>
                  </a:lnTo>
                  <a:lnTo>
                    <a:pt x="1419" y="721"/>
                  </a:lnTo>
                  <a:lnTo>
                    <a:pt x="1393" y="694"/>
                  </a:lnTo>
                  <a:lnTo>
                    <a:pt x="1371" y="669"/>
                  </a:lnTo>
                  <a:lnTo>
                    <a:pt x="1352" y="653"/>
                  </a:lnTo>
                  <a:lnTo>
                    <a:pt x="1334" y="650"/>
                  </a:lnTo>
                  <a:lnTo>
                    <a:pt x="1308" y="653"/>
                  </a:lnTo>
                  <a:lnTo>
                    <a:pt x="1282" y="656"/>
                  </a:lnTo>
                  <a:lnTo>
                    <a:pt x="1267" y="659"/>
                  </a:lnTo>
                  <a:lnTo>
                    <a:pt x="1260" y="653"/>
                  </a:lnTo>
                  <a:lnTo>
                    <a:pt x="1260" y="634"/>
                  </a:lnTo>
                  <a:lnTo>
                    <a:pt x="1264" y="615"/>
                  </a:lnTo>
                  <a:lnTo>
                    <a:pt x="1264" y="596"/>
                  </a:lnTo>
                  <a:lnTo>
                    <a:pt x="1216" y="566"/>
                  </a:lnTo>
                  <a:lnTo>
                    <a:pt x="1208" y="566"/>
                  </a:lnTo>
                  <a:lnTo>
                    <a:pt x="1186" y="569"/>
                  </a:lnTo>
                  <a:lnTo>
                    <a:pt x="1157" y="572"/>
                  </a:lnTo>
                  <a:lnTo>
                    <a:pt x="1127" y="580"/>
                  </a:lnTo>
                  <a:lnTo>
                    <a:pt x="1123" y="604"/>
                  </a:lnTo>
                  <a:lnTo>
                    <a:pt x="1131" y="631"/>
                  </a:lnTo>
                  <a:lnTo>
                    <a:pt x="1138" y="661"/>
                  </a:lnTo>
                  <a:lnTo>
                    <a:pt x="1153" y="694"/>
                  </a:lnTo>
                  <a:lnTo>
                    <a:pt x="1160" y="726"/>
                  </a:lnTo>
                  <a:lnTo>
                    <a:pt x="1153" y="761"/>
                  </a:lnTo>
                  <a:lnTo>
                    <a:pt x="1138" y="794"/>
                  </a:lnTo>
                  <a:lnTo>
                    <a:pt x="1116" y="813"/>
                  </a:lnTo>
                  <a:lnTo>
                    <a:pt x="1101" y="797"/>
                  </a:lnTo>
                  <a:lnTo>
                    <a:pt x="1090" y="775"/>
                  </a:lnTo>
                  <a:lnTo>
                    <a:pt x="1079" y="751"/>
                  </a:lnTo>
                  <a:lnTo>
                    <a:pt x="1072" y="729"/>
                  </a:lnTo>
                  <a:lnTo>
                    <a:pt x="1064" y="718"/>
                  </a:lnTo>
                  <a:lnTo>
                    <a:pt x="1053" y="705"/>
                  </a:lnTo>
                  <a:lnTo>
                    <a:pt x="1035" y="694"/>
                  </a:lnTo>
                  <a:lnTo>
                    <a:pt x="1012" y="680"/>
                  </a:lnTo>
                  <a:lnTo>
                    <a:pt x="987" y="669"/>
                  </a:lnTo>
                  <a:lnTo>
                    <a:pt x="964" y="656"/>
                  </a:lnTo>
                  <a:lnTo>
                    <a:pt x="939" y="645"/>
                  </a:lnTo>
                  <a:lnTo>
                    <a:pt x="920" y="634"/>
                  </a:lnTo>
                  <a:lnTo>
                    <a:pt x="898" y="615"/>
                  </a:lnTo>
                  <a:lnTo>
                    <a:pt x="891" y="596"/>
                  </a:lnTo>
                  <a:lnTo>
                    <a:pt x="898" y="580"/>
                  </a:lnTo>
                  <a:lnTo>
                    <a:pt x="905" y="561"/>
                  </a:lnTo>
                  <a:lnTo>
                    <a:pt x="920" y="526"/>
                  </a:lnTo>
                  <a:lnTo>
                    <a:pt x="939" y="469"/>
                  </a:lnTo>
                  <a:lnTo>
                    <a:pt x="953" y="412"/>
                  </a:lnTo>
                  <a:lnTo>
                    <a:pt x="950" y="374"/>
                  </a:lnTo>
                  <a:lnTo>
                    <a:pt x="935" y="374"/>
                  </a:lnTo>
                  <a:lnTo>
                    <a:pt x="913" y="371"/>
                  </a:lnTo>
                  <a:lnTo>
                    <a:pt x="891" y="369"/>
                  </a:lnTo>
                  <a:lnTo>
                    <a:pt x="865" y="366"/>
                  </a:lnTo>
                  <a:lnTo>
                    <a:pt x="835" y="360"/>
                  </a:lnTo>
                  <a:lnTo>
                    <a:pt x="809" y="352"/>
                  </a:lnTo>
                  <a:lnTo>
                    <a:pt x="783" y="344"/>
                  </a:lnTo>
                  <a:lnTo>
                    <a:pt x="758" y="336"/>
                  </a:lnTo>
                  <a:lnTo>
                    <a:pt x="728" y="363"/>
                  </a:lnTo>
                  <a:lnTo>
                    <a:pt x="698" y="339"/>
                  </a:lnTo>
                  <a:lnTo>
                    <a:pt x="658" y="309"/>
                  </a:lnTo>
                  <a:lnTo>
                    <a:pt x="613" y="279"/>
                  </a:lnTo>
                  <a:lnTo>
                    <a:pt x="565" y="249"/>
                  </a:lnTo>
                  <a:lnTo>
                    <a:pt x="517" y="222"/>
                  </a:lnTo>
                  <a:lnTo>
                    <a:pt x="473" y="195"/>
                  </a:lnTo>
                  <a:lnTo>
                    <a:pt x="440" y="174"/>
                  </a:lnTo>
                  <a:lnTo>
                    <a:pt x="414" y="155"/>
                  </a:lnTo>
                  <a:lnTo>
                    <a:pt x="388" y="138"/>
                  </a:lnTo>
                  <a:lnTo>
                    <a:pt x="355" y="117"/>
                  </a:lnTo>
                  <a:lnTo>
                    <a:pt x="310" y="98"/>
                  </a:lnTo>
                  <a:lnTo>
                    <a:pt x="259" y="76"/>
                  </a:lnTo>
                  <a:lnTo>
                    <a:pt x="207" y="54"/>
                  </a:lnTo>
                  <a:lnTo>
                    <a:pt x="152" y="35"/>
                  </a:lnTo>
                  <a:lnTo>
                    <a:pt x="104" y="16"/>
                  </a:lnTo>
                  <a:lnTo>
                    <a:pt x="59" y="0"/>
                  </a:lnTo>
                  <a:lnTo>
                    <a:pt x="56" y="30"/>
                  </a:lnTo>
                  <a:lnTo>
                    <a:pt x="44" y="57"/>
                  </a:lnTo>
                  <a:lnTo>
                    <a:pt x="26" y="84"/>
                  </a:lnTo>
                  <a:lnTo>
                    <a:pt x="0" y="106"/>
                  </a:lnTo>
                  <a:lnTo>
                    <a:pt x="26" y="103"/>
                  </a:lnTo>
                  <a:lnTo>
                    <a:pt x="56" y="103"/>
                  </a:lnTo>
                  <a:lnTo>
                    <a:pt x="85" y="106"/>
                  </a:lnTo>
                  <a:lnTo>
                    <a:pt x="122" y="111"/>
                  </a:lnTo>
                  <a:lnTo>
                    <a:pt x="159" y="119"/>
                  </a:lnTo>
                  <a:lnTo>
                    <a:pt x="200" y="133"/>
                  </a:lnTo>
                  <a:lnTo>
                    <a:pt x="240" y="152"/>
                  </a:lnTo>
                  <a:lnTo>
                    <a:pt x="281" y="176"/>
                  </a:lnTo>
                  <a:lnTo>
                    <a:pt x="325" y="203"/>
                  </a:lnTo>
                  <a:lnTo>
                    <a:pt x="377" y="230"/>
                  </a:lnTo>
                  <a:lnTo>
                    <a:pt x="436" y="260"/>
                  </a:lnTo>
                  <a:lnTo>
                    <a:pt x="495" y="290"/>
                  </a:lnTo>
                  <a:lnTo>
                    <a:pt x="551" y="320"/>
                  </a:lnTo>
                  <a:lnTo>
                    <a:pt x="599" y="352"/>
                  </a:lnTo>
                  <a:lnTo>
                    <a:pt x="643" y="385"/>
                  </a:lnTo>
                  <a:lnTo>
                    <a:pt x="673" y="417"/>
                  </a:lnTo>
                  <a:lnTo>
                    <a:pt x="713" y="477"/>
                  </a:lnTo>
                  <a:lnTo>
                    <a:pt x="743" y="526"/>
                  </a:lnTo>
                  <a:lnTo>
                    <a:pt x="761" y="561"/>
                  </a:lnTo>
                  <a:lnTo>
                    <a:pt x="769" y="572"/>
                  </a:lnTo>
                  <a:lnTo>
                    <a:pt x="787" y="572"/>
                  </a:lnTo>
                  <a:lnTo>
                    <a:pt x="806" y="577"/>
                  </a:lnTo>
                  <a:lnTo>
                    <a:pt x="824" y="583"/>
                  </a:lnTo>
                  <a:lnTo>
                    <a:pt x="839" y="593"/>
                  </a:lnTo>
                  <a:lnTo>
                    <a:pt x="854" y="612"/>
                  </a:lnTo>
                  <a:lnTo>
                    <a:pt x="865" y="634"/>
                  </a:lnTo>
                  <a:lnTo>
                    <a:pt x="876" y="667"/>
                  </a:lnTo>
                  <a:lnTo>
                    <a:pt x="883" y="705"/>
                  </a:lnTo>
                  <a:lnTo>
                    <a:pt x="905" y="715"/>
                  </a:lnTo>
                  <a:lnTo>
                    <a:pt x="927" y="724"/>
                  </a:lnTo>
                  <a:lnTo>
                    <a:pt x="950" y="734"/>
                  </a:lnTo>
                  <a:lnTo>
                    <a:pt x="968" y="748"/>
                  </a:lnTo>
                  <a:lnTo>
                    <a:pt x="983" y="761"/>
                  </a:lnTo>
                  <a:lnTo>
                    <a:pt x="994" y="775"/>
                  </a:lnTo>
                  <a:lnTo>
                    <a:pt x="1005" y="791"/>
                  </a:lnTo>
                  <a:lnTo>
                    <a:pt x="1016" y="808"/>
                  </a:lnTo>
                  <a:lnTo>
                    <a:pt x="1031" y="840"/>
                  </a:lnTo>
                  <a:lnTo>
                    <a:pt x="1053" y="867"/>
                  </a:lnTo>
                  <a:lnTo>
                    <a:pt x="1072" y="886"/>
                  </a:lnTo>
                  <a:lnTo>
                    <a:pt x="1094" y="897"/>
                  </a:lnTo>
                  <a:lnTo>
                    <a:pt x="1120" y="902"/>
                  </a:lnTo>
                  <a:lnTo>
                    <a:pt x="1157" y="902"/>
                  </a:lnTo>
                  <a:lnTo>
                    <a:pt x="1186" y="894"/>
                  </a:lnTo>
                  <a:lnTo>
                    <a:pt x="1201" y="883"/>
                  </a:lnTo>
                  <a:lnTo>
                    <a:pt x="1201" y="864"/>
                  </a:lnTo>
                  <a:lnTo>
                    <a:pt x="1205" y="837"/>
                  </a:lnTo>
                  <a:lnTo>
                    <a:pt x="1205" y="813"/>
                  </a:lnTo>
                  <a:lnTo>
                    <a:pt x="1216" y="797"/>
                  </a:lnTo>
                  <a:lnTo>
                    <a:pt x="1234" y="786"/>
                  </a:lnTo>
                  <a:lnTo>
                    <a:pt x="1260" y="775"/>
                  </a:lnTo>
                  <a:lnTo>
                    <a:pt x="1290" y="767"/>
                  </a:lnTo>
                  <a:lnTo>
                    <a:pt x="1319" y="767"/>
                  </a:lnTo>
                  <a:lnTo>
                    <a:pt x="1352" y="775"/>
                  </a:lnTo>
                  <a:lnTo>
                    <a:pt x="1386" y="799"/>
                  </a:lnTo>
                  <a:lnTo>
                    <a:pt x="1412" y="835"/>
                  </a:lnTo>
                  <a:lnTo>
                    <a:pt x="1423" y="883"/>
                  </a:lnTo>
                  <a:close/>
                </a:path>
              </a:pathLst>
            </a:custGeom>
            <a:solidFill>
              <a:srgbClr val="8C4C2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78"/>
            <p:cNvSpPr>
              <a:spLocks/>
            </p:cNvSpPr>
            <p:nvPr/>
          </p:nvSpPr>
          <p:spPr bwMode="auto">
            <a:xfrm>
              <a:off x="2734" y="1357"/>
              <a:ext cx="400" cy="591"/>
            </a:xfrm>
            <a:custGeom>
              <a:avLst/>
              <a:gdLst>
                <a:gd name="T0" fmla="*/ 488 w 314"/>
                <a:gd name="T1" fmla="*/ 523 h 591"/>
                <a:gd name="T2" fmla="*/ 478 w 314"/>
                <a:gd name="T3" fmla="*/ 469 h 591"/>
                <a:gd name="T4" fmla="*/ 408 w 314"/>
                <a:gd name="T5" fmla="*/ 404 h 591"/>
                <a:gd name="T6" fmla="*/ 251 w 314"/>
                <a:gd name="T7" fmla="*/ 295 h 591"/>
                <a:gd name="T8" fmla="*/ 176 w 314"/>
                <a:gd name="T9" fmla="*/ 274 h 591"/>
                <a:gd name="T10" fmla="*/ 146 w 314"/>
                <a:gd name="T11" fmla="*/ 344 h 591"/>
                <a:gd name="T12" fmla="*/ 118 w 314"/>
                <a:gd name="T13" fmla="*/ 358 h 591"/>
                <a:gd name="T14" fmla="*/ 50 w 314"/>
                <a:gd name="T15" fmla="*/ 325 h 591"/>
                <a:gd name="T16" fmla="*/ 22 w 314"/>
                <a:gd name="T17" fmla="*/ 274 h 591"/>
                <a:gd name="T18" fmla="*/ 0 w 314"/>
                <a:gd name="T19" fmla="*/ 228 h 591"/>
                <a:gd name="T20" fmla="*/ 10 w 314"/>
                <a:gd name="T21" fmla="*/ 201 h 591"/>
                <a:gd name="T22" fmla="*/ 39 w 314"/>
                <a:gd name="T23" fmla="*/ 149 h 591"/>
                <a:gd name="T24" fmla="*/ 107 w 314"/>
                <a:gd name="T25" fmla="*/ 119 h 591"/>
                <a:gd name="T26" fmla="*/ 243 w 314"/>
                <a:gd name="T27" fmla="*/ 95 h 591"/>
                <a:gd name="T28" fmla="*/ 310 w 314"/>
                <a:gd name="T29" fmla="*/ 62 h 591"/>
                <a:gd name="T30" fmla="*/ 362 w 314"/>
                <a:gd name="T31" fmla="*/ 22 h 591"/>
                <a:gd name="T32" fmla="*/ 420 w 314"/>
                <a:gd name="T33" fmla="*/ 11 h 591"/>
                <a:gd name="T34" fmla="*/ 488 w 314"/>
                <a:gd name="T35" fmla="*/ 0 h 591"/>
                <a:gd name="T36" fmla="*/ 575 w 314"/>
                <a:gd name="T37" fmla="*/ 14 h 591"/>
                <a:gd name="T38" fmla="*/ 682 w 314"/>
                <a:gd name="T39" fmla="*/ 54 h 591"/>
                <a:gd name="T40" fmla="*/ 662 w 314"/>
                <a:gd name="T41" fmla="*/ 68 h 591"/>
                <a:gd name="T42" fmla="*/ 596 w 314"/>
                <a:gd name="T43" fmla="*/ 73 h 591"/>
                <a:gd name="T44" fmla="*/ 545 w 314"/>
                <a:gd name="T45" fmla="*/ 84 h 591"/>
                <a:gd name="T46" fmla="*/ 624 w 314"/>
                <a:gd name="T47" fmla="*/ 119 h 591"/>
                <a:gd name="T48" fmla="*/ 730 w 314"/>
                <a:gd name="T49" fmla="*/ 146 h 591"/>
                <a:gd name="T50" fmla="*/ 778 w 314"/>
                <a:gd name="T51" fmla="*/ 184 h 591"/>
                <a:gd name="T52" fmla="*/ 778 w 314"/>
                <a:gd name="T53" fmla="*/ 220 h 591"/>
                <a:gd name="T54" fmla="*/ 799 w 314"/>
                <a:gd name="T55" fmla="*/ 249 h 591"/>
                <a:gd name="T56" fmla="*/ 759 w 314"/>
                <a:gd name="T57" fmla="*/ 279 h 591"/>
                <a:gd name="T58" fmla="*/ 682 w 314"/>
                <a:gd name="T59" fmla="*/ 331 h 591"/>
                <a:gd name="T60" fmla="*/ 662 w 314"/>
                <a:gd name="T61" fmla="*/ 369 h 591"/>
                <a:gd name="T62" fmla="*/ 642 w 314"/>
                <a:gd name="T63" fmla="*/ 420 h 591"/>
                <a:gd name="T64" fmla="*/ 693 w 314"/>
                <a:gd name="T65" fmla="*/ 463 h 591"/>
                <a:gd name="T66" fmla="*/ 701 w 314"/>
                <a:gd name="T67" fmla="*/ 512 h 591"/>
                <a:gd name="T68" fmla="*/ 701 w 314"/>
                <a:gd name="T69" fmla="*/ 547 h 591"/>
                <a:gd name="T70" fmla="*/ 662 w 314"/>
                <a:gd name="T71" fmla="*/ 585 h 591"/>
                <a:gd name="T72" fmla="*/ 604 w 314"/>
                <a:gd name="T73" fmla="*/ 588 h 591"/>
                <a:gd name="T74" fmla="*/ 527 w 314"/>
                <a:gd name="T75" fmla="*/ 566 h 5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14" h="591">
                  <a:moveTo>
                    <a:pt x="185" y="550"/>
                  </a:moveTo>
                  <a:lnTo>
                    <a:pt x="185" y="523"/>
                  </a:lnTo>
                  <a:lnTo>
                    <a:pt x="185" y="496"/>
                  </a:lnTo>
                  <a:lnTo>
                    <a:pt x="181" y="469"/>
                  </a:lnTo>
                  <a:lnTo>
                    <a:pt x="174" y="442"/>
                  </a:lnTo>
                  <a:lnTo>
                    <a:pt x="155" y="404"/>
                  </a:lnTo>
                  <a:lnTo>
                    <a:pt x="122" y="352"/>
                  </a:lnTo>
                  <a:lnTo>
                    <a:pt x="96" y="295"/>
                  </a:lnTo>
                  <a:lnTo>
                    <a:pt x="82" y="238"/>
                  </a:lnTo>
                  <a:lnTo>
                    <a:pt x="67" y="274"/>
                  </a:lnTo>
                  <a:lnTo>
                    <a:pt x="59" y="309"/>
                  </a:lnTo>
                  <a:lnTo>
                    <a:pt x="56" y="344"/>
                  </a:lnTo>
                  <a:lnTo>
                    <a:pt x="67" y="371"/>
                  </a:lnTo>
                  <a:lnTo>
                    <a:pt x="45" y="358"/>
                  </a:lnTo>
                  <a:lnTo>
                    <a:pt x="30" y="344"/>
                  </a:lnTo>
                  <a:lnTo>
                    <a:pt x="19" y="325"/>
                  </a:lnTo>
                  <a:lnTo>
                    <a:pt x="11" y="301"/>
                  </a:lnTo>
                  <a:lnTo>
                    <a:pt x="8" y="274"/>
                  </a:lnTo>
                  <a:lnTo>
                    <a:pt x="0" y="249"/>
                  </a:lnTo>
                  <a:lnTo>
                    <a:pt x="0" y="228"/>
                  </a:lnTo>
                  <a:lnTo>
                    <a:pt x="0" y="214"/>
                  </a:lnTo>
                  <a:lnTo>
                    <a:pt x="4" y="201"/>
                  </a:lnTo>
                  <a:lnTo>
                    <a:pt x="11" y="176"/>
                  </a:lnTo>
                  <a:lnTo>
                    <a:pt x="15" y="149"/>
                  </a:lnTo>
                  <a:lnTo>
                    <a:pt x="8" y="122"/>
                  </a:lnTo>
                  <a:lnTo>
                    <a:pt x="41" y="119"/>
                  </a:lnTo>
                  <a:lnTo>
                    <a:pt x="70" y="108"/>
                  </a:lnTo>
                  <a:lnTo>
                    <a:pt x="93" y="95"/>
                  </a:lnTo>
                  <a:lnTo>
                    <a:pt x="107" y="79"/>
                  </a:lnTo>
                  <a:lnTo>
                    <a:pt x="118" y="62"/>
                  </a:lnTo>
                  <a:lnTo>
                    <a:pt x="130" y="41"/>
                  </a:lnTo>
                  <a:lnTo>
                    <a:pt x="137" y="22"/>
                  </a:lnTo>
                  <a:lnTo>
                    <a:pt x="148" y="14"/>
                  </a:lnTo>
                  <a:lnTo>
                    <a:pt x="159" y="11"/>
                  </a:lnTo>
                  <a:lnTo>
                    <a:pt x="170" y="3"/>
                  </a:lnTo>
                  <a:lnTo>
                    <a:pt x="185" y="0"/>
                  </a:lnTo>
                  <a:lnTo>
                    <a:pt x="200" y="3"/>
                  </a:lnTo>
                  <a:lnTo>
                    <a:pt x="218" y="14"/>
                  </a:lnTo>
                  <a:lnTo>
                    <a:pt x="240" y="33"/>
                  </a:lnTo>
                  <a:lnTo>
                    <a:pt x="259" y="54"/>
                  </a:lnTo>
                  <a:lnTo>
                    <a:pt x="263" y="73"/>
                  </a:lnTo>
                  <a:lnTo>
                    <a:pt x="251" y="68"/>
                  </a:lnTo>
                  <a:lnTo>
                    <a:pt x="237" y="70"/>
                  </a:lnTo>
                  <a:lnTo>
                    <a:pt x="226" y="73"/>
                  </a:lnTo>
                  <a:lnTo>
                    <a:pt x="211" y="76"/>
                  </a:lnTo>
                  <a:lnTo>
                    <a:pt x="207" y="84"/>
                  </a:lnTo>
                  <a:lnTo>
                    <a:pt x="218" y="100"/>
                  </a:lnTo>
                  <a:lnTo>
                    <a:pt x="237" y="119"/>
                  </a:lnTo>
                  <a:lnTo>
                    <a:pt x="259" y="133"/>
                  </a:lnTo>
                  <a:lnTo>
                    <a:pt x="277" y="146"/>
                  </a:lnTo>
                  <a:lnTo>
                    <a:pt x="288" y="163"/>
                  </a:lnTo>
                  <a:lnTo>
                    <a:pt x="296" y="184"/>
                  </a:lnTo>
                  <a:lnTo>
                    <a:pt x="296" y="203"/>
                  </a:lnTo>
                  <a:lnTo>
                    <a:pt x="296" y="220"/>
                  </a:lnTo>
                  <a:lnTo>
                    <a:pt x="296" y="236"/>
                  </a:lnTo>
                  <a:lnTo>
                    <a:pt x="303" y="249"/>
                  </a:lnTo>
                  <a:lnTo>
                    <a:pt x="314" y="260"/>
                  </a:lnTo>
                  <a:lnTo>
                    <a:pt x="288" y="279"/>
                  </a:lnTo>
                  <a:lnTo>
                    <a:pt x="270" y="306"/>
                  </a:lnTo>
                  <a:lnTo>
                    <a:pt x="259" y="331"/>
                  </a:lnTo>
                  <a:lnTo>
                    <a:pt x="255" y="350"/>
                  </a:lnTo>
                  <a:lnTo>
                    <a:pt x="251" y="369"/>
                  </a:lnTo>
                  <a:lnTo>
                    <a:pt x="244" y="393"/>
                  </a:lnTo>
                  <a:lnTo>
                    <a:pt x="244" y="420"/>
                  </a:lnTo>
                  <a:lnTo>
                    <a:pt x="251" y="442"/>
                  </a:lnTo>
                  <a:lnTo>
                    <a:pt x="263" y="463"/>
                  </a:lnTo>
                  <a:lnTo>
                    <a:pt x="266" y="488"/>
                  </a:lnTo>
                  <a:lnTo>
                    <a:pt x="266" y="512"/>
                  </a:lnTo>
                  <a:lnTo>
                    <a:pt x="266" y="531"/>
                  </a:lnTo>
                  <a:lnTo>
                    <a:pt x="266" y="547"/>
                  </a:lnTo>
                  <a:lnTo>
                    <a:pt x="259" y="569"/>
                  </a:lnTo>
                  <a:lnTo>
                    <a:pt x="251" y="585"/>
                  </a:lnTo>
                  <a:lnTo>
                    <a:pt x="240" y="591"/>
                  </a:lnTo>
                  <a:lnTo>
                    <a:pt x="229" y="588"/>
                  </a:lnTo>
                  <a:lnTo>
                    <a:pt x="215" y="580"/>
                  </a:lnTo>
                  <a:lnTo>
                    <a:pt x="200" y="566"/>
                  </a:lnTo>
                  <a:lnTo>
                    <a:pt x="185" y="550"/>
                  </a:lnTo>
                  <a:close/>
                </a:path>
              </a:pathLst>
            </a:custGeom>
            <a:solidFill>
              <a:srgbClr val="8C4C2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80"/>
            <p:cNvSpPr>
              <a:spLocks/>
            </p:cNvSpPr>
            <p:nvPr/>
          </p:nvSpPr>
          <p:spPr bwMode="auto">
            <a:xfrm>
              <a:off x="3709" y="1354"/>
              <a:ext cx="395" cy="225"/>
            </a:xfrm>
            <a:custGeom>
              <a:avLst/>
              <a:gdLst>
                <a:gd name="T0" fmla="*/ 252 w 310"/>
                <a:gd name="T1" fmla="*/ 0 h 225"/>
                <a:gd name="T2" fmla="*/ 321 w 310"/>
                <a:gd name="T3" fmla="*/ 17 h 225"/>
                <a:gd name="T4" fmla="*/ 368 w 310"/>
                <a:gd name="T5" fmla="*/ 33 h 225"/>
                <a:gd name="T6" fmla="*/ 420 w 310"/>
                <a:gd name="T7" fmla="*/ 49 h 225"/>
                <a:gd name="T8" fmla="*/ 468 w 310"/>
                <a:gd name="T9" fmla="*/ 63 h 225"/>
                <a:gd name="T10" fmla="*/ 507 w 310"/>
                <a:gd name="T11" fmla="*/ 76 h 225"/>
                <a:gd name="T12" fmla="*/ 535 w 310"/>
                <a:gd name="T13" fmla="*/ 87 h 225"/>
                <a:gd name="T14" fmla="*/ 575 w 310"/>
                <a:gd name="T15" fmla="*/ 101 h 225"/>
                <a:gd name="T16" fmla="*/ 604 w 310"/>
                <a:gd name="T17" fmla="*/ 111 h 225"/>
                <a:gd name="T18" fmla="*/ 682 w 310"/>
                <a:gd name="T19" fmla="*/ 139 h 225"/>
                <a:gd name="T20" fmla="*/ 770 w 310"/>
                <a:gd name="T21" fmla="*/ 166 h 225"/>
                <a:gd name="T22" fmla="*/ 817 w 310"/>
                <a:gd name="T23" fmla="*/ 190 h 225"/>
                <a:gd name="T24" fmla="*/ 817 w 310"/>
                <a:gd name="T25" fmla="*/ 206 h 225"/>
                <a:gd name="T26" fmla="*/ 759 w 310"/>
                <a:gd name="T27" fmla="*/ 214 h 225"/>
                <a:gd name="T28" fmla="*/ 682 w 310"/>
                <a:gd name="T29" fmla="*/ 220 h 225"/>
                <a:gd name="T30" fmla="*/ 594 w 310"/>
                <a:gd name="T31" fmla="*/ 225 h 225"/>
                <a:gd name="T32" fmla="*/ 535 w 310"/>
                <a:gd name="T33" fmla="*/ 220 h 225"/>
                <a:gd name="T34" fmla="*/ 507 w 310"/>
                <a:gd name="T35" fmla="*/ 209 h 225"/>
                <a:gd name="T36" fmla="*/ 478 w 310"/>
                <a:gd name="T37" fmla="*/ 190 h 225"/>
                <a:gd name="T38" fmla="*/ 450 w 310"/>
                <a:gd name="T39" fmla="*/ 171 h 225"/>
                <a:gd name="T40" fmla="*/ 409 w 310"/>
                <a:gd name="T41" fmla="*/ 149 h 225"/>
                <a:gd name="T42" fmla="*/ 349 w 310"/>
                <a:gd name="T43" fmla="*/ 160 h 225"/>
                <a:gd name="T44" fmla="*/ 303 w 310"/>
                <a:gd name="T45" fmla="*/ 176 h 225"/>
                <a:gd name="T46" fmla="*/ 252 w 310"/>
                <a:gd name="T47" fmla="*/ 190 h 225"/>
                <a:gd name="T48" fmla="*/ 213 w 310"/>
                <a:gd name="T49" fmla="*/ 193 h 225"/>
                <a:gd name="T50" fmla="*/ 176 w 310"/>
                <a:gd name="T51" fmla="*/ 179 h 225"/>
                <a:gd name="T52" fmla="*/ 136 w 310"/>
                <a:gd name="T53" fmla="*/ 157 h 225"/>
                <a:gd name="T54" fmla="*/ 115 w 310"/>
                <a:gd name="T55" fmla="*/ 133 h 225"/>
                <a:gd name="T56" fmla="*/ 126 w 310"/>
                <a:gd name="T57" fmla="*/ 122 h 225"/>
                <a:gd name="T58" fmla="*/ 155 w 310"/>
                <a:gd name="T59" fmla="*/ 117 h 225"/>
                <a:gd name="T60" fmla="*/ 195 w 310"/>
                <a:gd name="T61" fmla="*/ 109 h 225"/>
                <a:gd name="T62" fmla="*/ 224 w 310"/>
                <a:gd name="T63" fmla="*/ 98 h 225"/>
                <a:gd name="T64" fmla="*/ 233 w 310"/>
                <a:gd name="T65" fmla="*/ 84 h 225"/>
                <a:gd name="T66" fmla="*/ 176 w 310"/>
                <a:gd name="T67" fmla="*/ 76 h 225"/>
                <a:gd name="T68" fmla="*/ 107 w 310"/>
                <a:gd name="T69" fmla="*/ 73 h 225"/>
                <a:gd name="T70" fmla="*/ 40 w 310"/>
                <a:gd name="T71" fmla="*/ 76 h 225"/>
                <a:gd name="T72" fmla="*/ 0 w 310"/>
                <a:gd name="T73" fmla="*/ 84 h 225"/>
                <a:gd name="T74" fmla="*/ 0 w 310"/>
                <a:gd name="T75" fmla="*/ 57 h 225"/>
                <a:gd name="T76" fmla="*/ 10 w 310"/>
                <a:gd name="T77" fmla="*/ 38 h 225"/>
                <a:gd name="T78" fmla="*/ 18 w 310"/>
                <a:gd name="T79" fmla="*/ 27 h 225"/>
                <a:gd name="T80" fmla="*/ 51 w 310"/>
                <a:gd name="T81" fmla="*/ 19 h 225"/>
                <a:gd name="T82" fmla="*/ 88 w 310"/>
                <a:gd name="T83" fmla="*/ 11 h 225"/>
                <a:gd name="T84" fmla="*/ 136 w 310"/>
                <a:gd name="T85" fmla="*/ 6 h 225"/>
                <a:gd name="T86" fmla="*/ 183 w 310"/>
                <a:gd name="T87" fmla="*/ 0 h 225"/>
                <a:gd name="T88" fmla="*/ 252 w 310"/>
                <a:gd name="T89" fmla="*/ 0 h 2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10" h="225">
                  <a:moveTo>
                    <a:pt x="96" y="0"/>
                  </a:moveTo>
                  <a:lnTo>
                    <a:pt x="122" y="17"/>
                  </a:lnTo>
                  <a:lnTo>
                    <a:pt x="140" y="33"/>
                  </a:lnTo>
                  <a:lnTo>
                    <a:pt x="159" y="49"/>
                  </a:lnTo>
                  <a:lnTo>
                    <a:pt x="177" y="63"/>
                  </a:lnTo>
                  <a:lnTo>
                    <a:pt x="192" y="76"/>
                  </a:lnTo>
                  <a:lnTo>
                    <a:pt x="203" y="87"/>
                  </a:lnTo>
                  <a:lnTo>
                    <a:pt x="218" y="101"/>
                  </a:lnTo>
                  <a:lnTo>
                    <a:pt x="229" y="111"/>
                  </a:lnTo>
                  <a:lnTo>
                    <a:pt x="259" y="139"/>
                  </a:lnTo>
                  <a:lnTo>
                    <a:pt x="292" y="166"/>
                  </a:lnTo>
                  <a:lnTo>
                    <a:pt x="310" y="190"/>
                  </a:lnTo>
                  <a:lnTo>
                    <a:pt x="310" y="206"/>
                  </a:lnTo>
                  <a:lnTo>
                    <a:pt x="288" y="214"/>
                  </a:lnTo>
                  <a:lnTo>
                    <a:pt x="259" y="220"/>
                  </a:lnTo>
                  <a:lnTo>
                    <a:pt x="225" y="225"/>
                  </a:lnTo>
                  <a:lnTo>
                    <a:pt x="203" y="220"/>
                  </a:lnTo>
                  <a:lnTo>
                    <a:pt x="192" y="209"/>
                  </a:lnTo>
                  <a:lnTo>
                    <a:pt x="181" y="190"/>
                  </a:lnTo>
                  <a:lnTo>
                    <a:pt x="170" y="171"/>
                  </a:lnTo>
                  <a:lnTo>
                    <a:pt x="155" y="149"/>
                  </a:lnTo>
                  <a:lnTo>
                    <a:pt x="133" y="160"/>
                  </a:lnTo>
                  <a:lnTo>
                    <a:pt x="115" y="176"/>
                  </a:lnTo>
                  <a:lnTo>
                    <a:pt x="96" y="190"/>
                  </a:lnTo>
                  <a:lnTo>
                    <a:pt x="81" y="193"/>
                  </a:lnTo>
                  <a:lnTo>
                    <a:pt x="67" y="179"/>
                  </a:lnTo>
                  <a:lnTo>
                    <a:pt x="52" y="157"/>
                  </a:lnTo>
                  <a:lnTo>
                    <a:pt x="44" y="133"/>
                  </a:lnTo>
                  <a:lnTo>
                    <a:pt x="48" y="122"/>
                  </a:lnTo>
                  <a:lnTo>
                    <a:pt x="59" y="117"/>
                  </a:lnTo>
                  <a:lnTo>
                    <a:pt x="74" y="109"/>
                  </a:lnTo>
                  <a:lnTo>
                    <a:pt x="85" y="98"/>
                  </a:lnTo>
                  <a:lnTo>
                    <a:pt x="89" y="84"/>
                  </a:lnTo>
                  <a:lnTo>
                    <a:pt x="67" y="76"/>
                  </a:lnTo>
                  <a:lnTo>
                    <a:pt x="41" y="73"/>
                  </a:lnTo>
                  <a:lnTo>
                    <a:pt x="15" y="76"/>
                  </a:lnTo>
                  <a:lnTo>
                    <a:pt x="0" y="84"/>
                  </a:lnTo>
                  <a:lnTo>
                    <a:pt x="0" y="57"/>
                  </a:lnTo>
                  <a:lnTo>
                    <a:pt x="4" y="38"/>
                  </a:lnTo>
                  <a:lnTo>
                    <a:pt x="7" y="27"/>
                  </a:lnTo>
                  <a:lnTo>
                    <a:pt x="19" y="19"/>
                  </a:lnTo>
                  <a:lnTo>
                    <a:pt x="33" y="11"/>
                  </a:lnTo>
                  <a:lnTo>
                    <a:pt x="52" y="6"/>
                  </a:lnTo>
                  <a:lnTo>
                    <a:pt x="70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7CD6E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7" name="Object 48"/>
          <p:cNvGraphicFramePr>
            <a:graphicFrameLocks noChangeAspect="1"/>
          </p:cNvGraphicFramePr>
          <p:nvPr/>
        </p:nvGraphicFramePr>
        <p:xfrm>
          <a:off x="0" y="152400"/>
          <a:ext cx="2743200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8" name="Clip" r:id="rId3" imgW="4710989" imgH="2374697" progId="MS_ClipArt_Gallery.2">
                  <p:embed/>
                </p:oleObj>
              </mc:Choice>
              <mc:Fallback>
                <p:oleObj name="Clip" r:id="rId3" imgW="4710989" imgH="237469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2400"/>
                        <a:ext cx="2743200" cy="141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7"/>
          <p:cNvGraphicFramePr>
            <a:graphicFrameLocks noChangeAspect="1"/>
          </p:cNvGraphicFramePr>
          <p:nvPr/>
        </p:nvGraphicFramePr>
        <p:xfrm>
          <a:off x="0" y="1828800"/>
          <a:ext cx="2743200" cy="145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9" name="Clip" r:id="rId5" imgW="3818534" imgH="2025396" progId="MS_ClipArt_Gallery.2">
                  <p:embed/>
                </p:oleObj>
              </mc:Choice>
              <mc:Fallback>
                <p:oleObj name="Clip" r:id="rId5" imgW="3818534" imgH="202539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28800"/>
                        <a:ext cx="2743200" cy="145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9"/>
          <p:cNvGraphicFramePr>
            <a:graphicFrameLocks noChangeAspect="1"/>
          </p:cNvGraphicFramePr>
          <p:nvPr/>
        </p:nvGraphicFramePr>
        <p:xfrm>
          <a:off x="0" y="3505200"/>
          <a:ext cx="2743200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0" name="Clip" r:id="rId7" imgW="3134563" imgH="1789481" progId="MS_ClipArt_Gallery.2">
                  <p:embed/>
                </p:oleObj>
              </mc:Choice>
              <mc:Fallback>
                <p:oleObj name="Clip" r:id="rId7" imgW="3134563" imgH="178948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505200"/>
                        <a:ext cx="2743200" cy="151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51" descr="Argentina Fla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2743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315495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72929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77050" y="-152400"/>
            <a:ext cx="2266950" cy="55626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76200" y="-152400"/>
            <a:ext cx="6648450" cy="55626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62485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제목, 텍스트 및 클립 아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200" y="-152400"/>
            <a:ext cx="90678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09600" y="1295400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클립 아트 개체 틀 3"/>
          <p:cNvSpPr>
            <a:spLocks noGrp="1"/>
          </p:cNvSpPr>
          <p:nvPr>
            <p:ph type="clipArt" sz="half" idx="2"/>
          </p:nvPr>
        </p:nvSpPr>
        <p:spPr>
          <a:xfrm>
            <a:off x="4572000" y="12954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868621447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 txBox="1">
            <a:spLocks/>
          </p:cNvSpPr>
          <p:nvPr userDrawn="1"/>
        </p:nvSpPr>
        <p:spPr bwMode="auto">
          <a:xfrm>
            <a:off x="169863" y="6597650"/>
            <a:ext cx="14493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fld id="{2CC30C27-AADD-4BBE-821F-E46495C6DA78}" type="datetime1">
              <a:rPr lang="ko-KR" altLang="en-US" sz="1000" b="1" smtClean="0">
                <a:solidFill>
                  <a:srgbClr val="045C75"/>
                </a:solidFill>
                <a:ea typeface="굴림" pitchFamily="50" charset="-127"/>
              </a:rPr>
              <a:pPr>
                <a:defRPr/>
              </a:pPr>
              <a:t>2019-02-26</a:t>
            </a:fld>
            <a:endParaRPr lang="en-US" altLang="ko-KR" sz="1000" b="1" smtClean="0">
              <a:solidFill>
                <a:srgbClr val="045C75"/>
              </a:solidFill>
              <a:ea typeface="굴림" pitchFamily="50" charset="-127"/>
            </a:endParaRPr>
          </a:p>
        </p:txBody>
      </p:sp>
      <p:sp>
        <p:nvSpPr>
          <p:cNvPr id="4" name="바닥글 개체 틀 2"/>
          <p:cNvSpPr txBox="1">
            <a:spLocks/>
          </p:cNvSpPr>
          <p:nvPr userDrawn="1"/>
        </p:nvSpPr>
        <p:spPr bwMode="auto">
          <a:xfrm>
            <a:off x="2667000" y="6597650"/>
            <a:ext cx="3352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ko-KR" sz="1000" b="1" smtClean="0">
                <a:solidFill>
                  <a:srgbClr val="045C75"/>
                </a:solidFill>
                <a:ea typeface="굴림" pitchFamily="50" charset="-127"/>
              </a:rPr>
              <a:t>Copy Right 2015 GTMI</a:t>
            </a:r>
          </a:p>
        </p:txBody>
      </p:sp>
      <p:sp>
        <p:nvSpPr>
          <p:cNvPr id="5" name="슬라이드 번호 개체 틀 3"/>
          <p:cNvSpPr txBox="1">
            <a:spLocks/>
          </p:cNvSpPr>
          <p:nvPr userDrawn="1"/>
        </p:nvSpPr>
        <p:spPr bwMode="auto">
          <a:xfrm>
            <a:off x="8532813" y="6597650"/>
            <a:ext cx="6111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>
              <a:defRPr/>
            </a:pPr>
            <a:fld id="{3EE310A5-AD7F-474C-A217-E610D844480D}" type="slidenum">
              <a:rPr lang="en-US" sz="1200" b="1" smtClean="0">
                <a:solidFill>
                  <a:srgbClr val="045C75"/>
                </a:solidFill>
                <a:ea typeface="굴림" pitchFamily="50" charset="-127"/>
              </a:rPr>
              <a:pPr algn="ctr">
                <a:defRPr/>
              </a:pPr>
              <a:t>‹#›</a:t>
            </a:fld>
            <a:endParaRPr lang="en-US" sz="1200" b="1" smtClean="0">
              <a:solidFill>
                <a:srgbClr val="045C75"/>
              </a:solidFill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255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46392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859178550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855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3322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92144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220412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15819107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768265589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8"/>
          <p:cNvSpPr>
            <a:spLocks noChangeArrowheads="1"/>
          </p:cNvSpPr>
          <p:nvPr/>
        </p:nvSpPr>
        <p:spPr bwMode="auto">
          <a:xfrm>
            <a:off x="0" y="685800"/>
            <a:ext cx="8458200" cy="5943600"/>
          </a:xfrm>
          <a:prstGeom prst="rect">
            <a:avLst/>
          </a:prstGeom>
          <a:solidFill>
            <a:srgbClr val="C5EDF5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11"/>
          <p:cNvSpPr>
            <a:spLocks noChangeArrowheads="1"/>
          </p:cNvSpPr>
          <p:nvPr/>
        </p:nvSpPr>
        <p:spPr bwMode="auto">
          <a:xfrm>
            <a:off x="0" y="6310313"/>
            <a:ext cx="9144000" cy="547687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100000">
                <a:srgbClr val="00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-152400"/>
            <a:ext cx="9067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E896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30" name="Text Box 35"/>
          <p:cNvSpPr txBox="1">
            <a:spLocks noChangeArrowheads="1"/>
          </p:cNvSpPr>
          <p:nvPr/>
        </p:nvSpPr>
        <p:spPr bwMode="auto">
          <a:xfrm>
            <a:off x="687388" y="6400800"/>
            <a:ext cx="4365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7E72EBF0-7336-483E-9D9E-9528F04CF7C6}" type="slidenum">
              <a:rPr lang="ko-KR" altLang="en-US" sz="1600" b="1" smtClean="0">
                <a:solidFill>
                  <a:srgbClr val="FFFF00"/>
                </a:solidFill>
                <a:ea typeface="굴림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US" altLang="ko-KR" sz="1600" b="1" smtClean="0">
              <a:solidFill>
                <a:srgbClr val="FFFF00"/>
              </a:solidFill>
              <a:ea typeface="굴림" pitchFamily="50" charset="-127"/>
            </a:endParaRPr>
          </a:p>
        </p:txBody>
      </p:sp>
      <p:sp>
        <p:nvSpPr>
          <p:cNvPr id="1031" name="WordArt 57"/>
          <p:cNvSpPr>
            <a:spLocks noChangeArrowheads="1" noChangeShapeType="1" noTextEdit="1"/>
          </p:cNvSpPr>
          <p:nvPr/>
        </p:nvSpPr>
        <p:spPr bwMode="auto">
          <a:xfrm rot="5400000">
            <a:off x="5689600" y="2914650"/>
            <a:ext cx="6172200" cy="495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buFont typeface="Symbol" pitchFamily="18" charset="2"/>
              <a:buNone/>
            </a:pPr>
            <a:r>
              <a:rPr lang="en-US" sz="2800" kern="10">
                <a:solidFill>
                  <a:srgbClr val="9DFF9D">
                    <a:alpha val="50195"/>
                  </a:srgbClr>
                </a:solidFill>
                <a:latin typeface="Impact"/>
              </a:rPr>
              <a:t>ZERO IS SUSTAINABLE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1" r:id="rId13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84478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84478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84478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84478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84478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84478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84478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84478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84478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9pPr>
    </p:titleStyle>
    <p:bodyStyle>
      <a:lvl1pPr marL="461963" indent="-461963" algn="l" rtl="0" eaLnBrk="0" fontAlgn="base" hangingPunct="0">
        <a:spcBef>
          <a:spcPct val="20000"/>
        </a:spcBef>
        <a:spcAft>
          <a:spcPct val="0"/>
        </a:spcAft>
        <a:buClr>
          <a:srgbClr val="363F6E"/>
        </a:buClr>
        <a:buSzPct val="80000"/>
        <a:buFont typeface="ZapfDingbats" pitchFamily="82" charset="2"/>
        <a:buChar char="l"/>
        <a:defRPr sz="3200">
          <a:solidFill>
            <a:srgbClr val="4C4836"/>
          </a:solidFill>
          <a:latin typeface="+mn-lt"/>
          <a:ea typeface="+mn-ea"/>
          <a:cs typeface="+mn-cs"/>
        </a:defRPr>
      </a:lvl1pPr>
      <a:lvl2pPr marL="862013" indent="-285750" algn="l" rtl="0" eaLnBrk="0" fontAlgn="base" hangingPunct="0">
        <a:spcBef>
          <a:spcPct val="20000"/>
        </a:spcBef>
        <a:spcAft>
          <a:spcPct val="0"/>
        </a:spcAft>
        <a:buClr>
          <a:srgbClr val="787352"/>
        </a:buClr>
        <a:buSzPct val="70000"/>
        <a:buFont typeface="ZapfDingbats" pitchFamily="82" charset="2"/>
        <a:buChar char="n"/>
        <a:defRPr sz="2800">
          <a:solidFill>
            <a:srgbClr val="363F6E"/>
          </a:solidFill>
          <a:latin typeface="+mn-lt"/>
        </a:defRPr>
      </a:lvl2pPr>
      <a:lvl3pPr marL="12049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63F6E"/>
          </a:solidFill>
          <a:latin typeface="+mn-lt"/>
        </a:defRPr>
      </a:lvl3pPr>
      <a:lvl4pPr marL="15478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63F6E"/>
          </a:solidFill>
          <a:latin typeface="+mn-lt"/>
        </a:defRPr>
      </a:lvl4pPr>
      <a:lvl5pPr marL="18907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63F6E"/>
          </a:solidFill>
          <a:latin typeface="+mn-lt"/>
        </a:defRPr>
      </a:lvl5pPr>
      <a:lvl6pPr marL="23479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63F6E"/>
          </a:solidFill>
          <a:latin typeface="+mn-lt"/>
        </a:defRPr>
      </a:lvl6pPr>
      <a:lvl7pPr marL="28051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63F6E"/>
          </a:solidFill>
          <a:latin typeface="+mn-lt"/>
        </a:defRPr>
      </a:lvl7pPr>
      <a:lvl8pPr marL="32623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63F6E"/>
          </a:solidFill>
          <a:latin typeface="+mn-lt"/>
        </a:defRPr>
      </a:lvl8pPr>
      <a:lvl9pPr marL="37195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63F6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Microsoft_PowerPoint_97-2003_______11.ppt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vandecr/My%20Documents/DatRikie/SAFETY/presentations/TRA/TRA%20walkthrough%20form%20(Eng).xls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../../../../vandecr/My%20Documents/DatRikie/SAFETY/presentations/TRA/Risk%20Assessment%20List.doc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766763" y="1219200"/>
            <a:ext cx="731520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1" lang="en-US" altLang="ko-KR" sz="4000">
              <a:solidFill>
                <a:schemeClr val="tx2"/>
              </a:solidFill>
              <a:latin typeface="Arial Black" pitchFamily="34" charset="0"/>
              <a:ea typeface="굴림" pitchFamily="50" charset="-127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1" lang="en-US" altLang="ko-KR" sz="4000">
              <a:solidFill>
                <a:schemeClr val="tx2"/>
              </a:solidFill>
              <a:latin typeface="Arial Black" pitchFamily="34" charset="0"/>
              <a:ea typeface="굴림" pitchFamily="50" charset="-127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1" lang="en-US" altLang="ko-KR" sz="4000">
              <a:solidFill>
                <a:schemeClr val="tx2"/>
              </a:solidFill>
              <a:latin typeface="Arial Black" pitchFamily="34" charset="0"/>
              <a:ea typeface="굴림" pitchFamily="50" charset="-127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4000">
                <a:solidFill>
                  <a:schemeClr val="tx2"/>
                </a:solidFill>
                <a:latin typeface="Arial Black" pitchFamily="34" charset="0"/>
                <a:ea typeface="굴림" pitchFamily="50" charset="-127"/>
              </a:rPr>
              <a:t>Task Risk Assessment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smtClean="0">
                <a:solidFill>
                  <a:schemeClr val="tx1"/>
                </a:solidFill>
              </a:rPr>
              <a:t>TRA TRAINING PACKAGE</a:t>
            </a:r>
            <a:endParaRPr lang="en-GB" sz="2000" b="1" u="sng" smtClean="0">
              <a:solidFill>
                <a:srgbClr val="FF3300"/>
              </a:solidFill>
            </a:endParaRP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7772400" cy="34290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GB" sz="2800" b="1" smtClean="0">
                <a:solidFill>
                  <a:schemeClr val="tx1"/>
                </a:solidFill>
              </a:rPr>
              <a:t>1.	Reasons, study purposes</a:t>
            </a:r>
          </a:p>
          <a:p>
            <a:pPr>
              <a:buFont typeface="ZapfDingbats" pitchFamily="82" charset="2"/>
              <a:buNone/>
            </a:pPr>
            <a:r>
              <a:rPr lang="en-GB" sz="2800" b="1" smtClean="0">
                <a:solidFill>
                  <a:schemeClr val="tx1"/>
                </a:solidFill>
              </a:rPr>
              <a:t>2.	Hazard &amp; Risk</a:t>
            </a:r>
          </a:p>
          <a:p>
            <a:pPr>
              <a:buFont typeface="ZapfDingbats" pitchFamily="82" charset="2"/>
              <a:buNone/>
            </a:pPr>
            <a:r>
              <a:rPr lang="en-GB" sz="2800" b="1" smtClean="0">
                <a:solidFill>
                  <a:schemeClr val="tx1"/>
                </a:solidFill>
              </a:rPr>
              <a:t>3.	Hazard Categories</a:t>
            </a:r>
          </a:p>
          <a:p>
            <a:pPr>
              <a:buFont typeface="ZapfDingbats" pitchFamily="82" charset="2"/>
              <a:buNone/>
            </a:pPr>
            <a:r>
              <a:rPr lang="en-GB" sz="2800" b="1" smtClean="0">
                <a:solidFill>
                  <a:schemeClr val="tx1"/>
                </a:solidFill>
              </a:rPr>
              <a:t>4.	Existing safety measures and strategy processes</a:t>
            </a:r>
          </a:p>
          <a:p>
            <a:pPr>
              <a:buFont typeface="ZapfDingbats" pitchFamily="82" charset="2"/>
              <a:buNone/>
            </a:pPr>
            <a:r>
              <a:rPr lang="en-GB" sz="2800" b="1" smtClean="0">
                <a:solidFill>
                  <a:schemeClr val="tx1"/>
                </a:solidFill>
              </a:rPr>
              <a:t>5.	Walk-through form</a:t>
            </a:r>
          </a:p>
          <a:p>
            <a:pPr>
              <a:buFont typeface="ZapfDingbats" pitchFamily="82" charset="2"/>
              <a:buNone/>
            </a:pPr>
            <a:r>
              <a:rPr lang="en-GB" sz="2800" b="1" smtClean="0">
                <a:solidFill>
                  <a:schemeClr val="tx1"/>
                </a:solidFill>
              </a:rPr>
              <a:t>6.  Checklist</a:t>
            </a:r>
            <a:endParaRPr lang="en-GB" sz="2800" b="1" u="sng" smtClean="0">
              <a:solidFill>
                <a:schemeClr val="tx1"/>
              </a:solidFill>
            </a:endParaRPr>
          </a:p>
          <a:p>
            <a:pPr>
              <a:buFont typeface="ZapfDingbats" pitchFamily="82" charset="2"/>
              <a:buNone/>
            </a:pPr>
            <a:endParaRPr lang="ko-KR" altLang="en-US" sz="2400" b="1" smtClean="0">
              <a:ea typeface="굴림" pitchFamily="50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5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21336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3200" b="1" dirty="0">
                <a:solidFill>
                  <a:schemeClr val="tx1"/>
                </a:solidFill>
                <a:latin typeface="+mn-lt"/>
              </a:rPr>
              <a:t>Purpose?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3200" b="1" dirty="0">
                <a:solidFill>
                  <a:schemeClr val="tx1"/>
                </a:solidFill>
                <a:latin typeface="+mn-lt"/>
              </a:rPr>
              <a:t>Who?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3200" b="1" dirty="0">
                <a:solidFill>
                  <a:schemeClr val="tx1"/>
                </a:solidFill>
                <a:latin typeface="+mn-lt"/>
              </a:rPr>
              <a:t>What?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3200" b="1" dirty="0">
                <a:solidFill>
                  <a:schemeClr val="tx1"/>
                </a:solidFill>
                <a:latin typeface="+mn-lt"/>
              </a:rPr>
              <a:t>Where?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3200" b="1" dirty="0">
                <a:solidFill>
                  <a:schemeClr val="tx1"/>
                </a:solidFill>
                <a:latin typeface="+mn-lt"/>
              </a:rPr>
              <a:t>When?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3200" b="1" dirty="0">
                <a:solidFill>
                  <a:schemeClr val="tx1"/>
                </a:solidFill>
                <a:latin typeface="+mn-lt"/>
              </a:rPr>
              <a:t>How?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3200" b="1" dirty="0">
                <a:solidFill>
                  <a:srgbClr val="FF3300"/>
                </a:solidFill>
                <a:latin typeface="+mn-lt"/>
              </a:rPr>
              <a:t>Examples</a:t>
            </a:r>
            <a:endParaRPr lang="en-GB" sz="3200" b="1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3200" b="1" dirty="0">
                <a:solidFill>
                  <a:srgbClr val="FF3300"/>
                </a:solidFill>
                <a:latin typeface="+mn-lt"/>
              </a:rPr>
              <a:t>Exercise</a:t>
            </a:r>
            <a:endParaRPr lang="en-GB" sz="2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339" name="Object 4" descr="fgi21D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1752600"/>
            <a:ext cx="5060950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21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solidFill>
                  <a:schemeClr val="tx1"/>
                </a:solidFill>
                <a:ea typeface="굴림" pitchFamily="50" charset="-127"/>
              </a:rPr>
              <a:t>Training Covers the:</a:t>
            </a:r>
            <a:endParaRPr lang="en-US" altLang="ko-KR" smtClean="0">
              <a:ea typeface="굴림" pitchFamily="50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tx1"/>
                </a:solidFill>
              </a:rPr>
              <a:t>Guidelines of Training Workshop:</a:t>
            </a:r>
            <a:endParaRPr lang="nl-NL" sz="2000" b="1" u="sng" smtClean="0">
              <a:solidFill>
                <a:schemeClr val="tx1"/>
              </a:solidFill>
            </a:endParaRP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7772400" cy="45720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ko-KR" sz="2400" b="1" smtClean="0">
                <a:solidFill>
                  <a:schemeClr val="tx1"/>
                </a:solidFill>
                <a:ea typeface="굴림" pitchFamily="50" charset="-127"/>
              </a:rPr>
              <a:t>Successfully Delivered In a way that :</a:t>
            </a:r>
          </a:p>
          <a:p>
            <a:pPr>
              <a:buFont typeface="ZapfDingbats" pitchFamily="82" charset="2"/>
              <a:buNone/>
            </a:pPr>
            <a:endParaRPr lang="en-US" altLang="ko-KR" sz="2400" b="1" smtClean="0">
              <a:solidFill>
                <a:schemeClr val="tx1"/>
              </a:solidFill>
              <a:ea typeface="굴림" pitchFamily="50" charset="-127"/>
            </a:endParaRPr>
          </a:p>
          <a:p>
            <a:r>
              <a:rPr lang="en-US" altLang="ko-KR" sz="2400" smtClean="0">
                <a:solidFill>
                  <a:schemeClr val="tx1"/>
                </a:solidFill>
                <a:ea typeface="굴림" pitchFamily="50" charset="-127"/>
              </a:rPr>
              <a:t>Priority can be given to the execution of a TRA.</a:t>
            </a:r>
          </a:p>
          <a:p>
            <a:r>
              <a:rPr lang="en-US" altLang="ko-KR" sz="2400" smtClean="0">
                <a:solidFill>
                  <a:schemeClr val="tx1"/>
                </a:solidFill>
                <a:ea typeface="굴림" pitchFamily="50" charset="-127"/>
              </a:rPr>
              <a:t>One knows when a TRA should be applied.</a:t>
            </a:r>
          </a:p>
          <a:p>
            <a:r>
              <a:rPr lang="en-US" altLang="ko-KR" sz="2400" smtClean="0">
                <a:solidFill>
                  <a:schemeClr val="tx1"/>
                </a:solidFill>
                <a:ea typeface="굴림" pitchFamily="50" charset="-127"/>
              </a:rPr>
              <a:t>One is capable of :</a:t>
            </a:r>
          </a:p>
          <a:p>
            <a:pPr lvl="1">
              <a:buFont typeface="Wingdings" pitchFamily="2" charset="2"/>
              <a:buChar char="v"/>
            </a:pPr>
            <a:r>
              <a:rPr lang="en-US" altLang="ko-KR" sz="2400" smtClean="0">
                <a:solidFill>
                  <a:srgbClr val="0000CC"/>
                </a:solidFill>
                <a:ea typeface="굴림" pitchFamily="50" charset="-127"/>
              </a:rPr>
              <a:t> doing a TRA</a:t>
            </a:r>
          </a:p>
          <a:p>
            <a:pPr lvl="1">
              <a:buFont typeface="Wingdings" pitchFamily="2" charset="2"/>
              <a:buChar char="v"/>
            </a:pPr>
            <a:r>
              <a:rPr lang="en-US" altLang="ko-KR" sz="2400" smtClean="0">
                <a:solidFill>
                  <a:srgbClr val="0000CC"/>
                </a:solidFill>
                <a:ea typeface="굴림" pitchFamily="50" charset="-127"/>
              </a:rPr>
              <a:t> documenting a TRA</a:t>
            </a:r>
          </a:p>
          <a:p>
            <a:pPr lvl="1">
              <a:buFont typeface="Wingdings" pitchFamily="2" charset="2"/>
              <a:buChar char="v"/>
            </a:pPr>
            <a:r>
              <a:rPr lang="en-US" altLang="ko-KR" sz="2400" smtClean="0">
                <a:solidFill>
                  <a:srgbClr val="0000CC"/>
                </a:solidFill>
                <a:ea typeface="굴림" pitchFamily="50" charset="-127"/>
              </a:rPr>
              <a:t> preparing a plan of action</a:t>
            </a:r>
          </a:p>
          <a:p>
            <a:pPr lvl="1">
              <a:buFont typeface="Wingdings" pitchFamily="2" charset="2"/>
              <a:buChar char="v"/>
            </a:pPr>
            <a:r>
              <a:rPr lang="en-US" altLang="ko-KR" sz="2400" smtClean="0">
                <a:solidFill>
                  <a:srgbClr val="0000CC"/>
                </a:solidFill>
                <a:ea typeface="굴림" pitchFamily="50" charset="-127"/>
              </a:rPr>
              <a:t> discussing</a:t>
            </a:r>
          </a:p>
          <a:p>
            <a:r>
              <a:rPr lang="en-US" altLang="ko-KR" sz="2400" smtClean="0">
                <a:solidFill>
                  <a:schemeClr val="tx1"/>
                </a:solidFill>
                <a:ea typeface="굴림" pitchFamily="50" charset="-127"/>
              </a:rPr>
              <a:t>One can decide who is needed for the TRA.</a:t>
            </a:r>
            <a:endParaRPr lang="nl-NL" sz="2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539" name="Object 2" descr="fgi21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14400"/>
            <a:ext cx="32004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6531" name="Text Box 3"/>
          <p:cNvSpPr txBox="1">
            <a:spLocks noChangeArrowheads="1"/>
          </p:cNvSpPr>
          <p:nvPr/>
        </p:nvSpPr>
        <p:spPr bwMode="auto">
          <a:xfrm>
            <a:off x="1219200" y="3944938"/>
            <a:ext cx="800100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nl-NL" sz="2800" b="1" dirty="0">
              <a:solidFill>
                <a:srgbClr val="FF0000"/>
              </a:solidFill>
              <a:latin typeface="+mn-lt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l-NL" sz="2800" b="1" dirty="0">
                <a:solidFill>
                  <a:srgbClr val="FF0000"/>
                </a:solidFill>
                <a:latin typeface="+mn-lt"/>
              </a:rPr>
              <a:t>Assessing risks is something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l-NL" sz="2800" b="1" dirty="0">
                <a:solidFill>
                  <a:srgbClr val="FF0000"/>
                </a:solidFill>
                <a:latin typeface="+mn-lt"/>
              </a:rPr>
              <a:t>people do naturally but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l-NL" sz="2800" b="1" dirty="0">
                <a:solidFill>
                  <a:srgbClr val="FF0000"/>
                </a:solidFill>
                <a:latin typeface="+mn-lt"/>
              </a:rPr>
              <a:t>you do need to gain experience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l-NL" sz="2800" b="1" dirty="0">
                <a:solidFill>
                  <a:srgbClr val="FF0000"/>
                </a:solidFill>
                <a:latin typeface="+mn-lt"/>
              </a:rPr>
              <a:t>                                                                             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828800" y="3733800"/>
            <a:ext cx="586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nl-NL" sz="32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46533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533400"/>
          </a:xfrm>
        </p:spPr>
        <p:txBody>
          <a:bodyPr/>
          <a:lstStyle/>
          <a:p>
            <a:pPr>
              <a:defRPr/>
            </a:pPr>
            <a:r>
              <a:rPr lang="nl-NL" sz="3200" b="1" dirty="0" smtClean="0">
                <a:solidFill>
                  <a:srgbClr val="0000CC"/>
                </a:solidFill>
              </a:rPr>
              <a:t>You don’t need to study for this!</a:t>
            </a:r>
            <a:endParaRPr lang="en-US" altLang="ko-KR" sz="3600" b="1" dirty="0" smtClean="0">
              <a:solidFill>
                <a:srgbClr val="0000CC"/>
              </a:solidFill>
              <a:ea typeface="굴림" pitchFamily="50" charset="-127"/>
            </a:endParaRPr>
          </a:p>
        </p:txBody>
      </p:sp>
      <p:sp>
        <p:nvSpPr>
          <p:cNvPr id="1046535" name="Rectangle 7"/>
          <p:cNvSpPr>
            <a:spLocks noChangeArrowheads="1"/>
          </p:cNvSpPr>
          <p:nvPr/>
        </p:nvSpPr>
        <p:spPr bwMode="auto">
          <a:xfrm>
            <a:off x="0" y="914400"/>
            <a:ext cx="55626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l-NL" sz="3200" b="1" dirty="0">
                <a:solidFill>
                  <a:schemeClr val="tx1"/>
                </a:solidFill>
                <a:latin typeface="+mn-lt"/>
              </a:rPr>
              <a:t>You don’t need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l-NL" sz="3200" b="1" dirty="0">
                <a:solidFill>
                  <a:schemeClr val="tx1"/>
                </a:solidFill>
                <a:latin typeface="+mn-lt"/>
              </a:rPr>
              <a:t>to be a scientist or a professor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l-NL" sz="3200" b="1" dirty="0">
                <a:solidFill>
                  <a:schemeClr val="tx1"/>
                </a:solidFill>
                <a:latin typeface="+mn-lt"/>
              </a:rPr>
              <a:t>to do this!</a:t>
            </a:r>
          </a:p>
        </p:txBody>
      </p:sp>
      <p:pic>
        <p:nvPicPr>
          <p:cNvPr id="16391" name="Object 8" descr="fgi21D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2971800"/>
            <a:ext cx="92233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6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6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5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653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Text Box 2"/>
          <p:cNvSpPr txBox="1">
            <a:spLocks noChangeArrowheads="1"/>
          </p:cNvSpPr>
          <p:nvPr/>
        </p:nvSpPr>
        <p:spPr bwMode="auto">
          <a:xfrm>
            <a:off x="381000" y="1344613"/>
            <a:ext cx="8262938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l-NL" sz="2400" b="1" dirty="0">
                <a:solidFill>
                  <a:schemeClr val="tx1"/>
                </a:solidFill>
                <a:latin typeface="+mn-lt"/>
              </a:rPr>
              <a:t>- </a:t>
            </a:r>
            <a:r>
              <a:rPr lang="nl-NL" sz="2400" dirty="0">
                <a:solidFill>
                  <a:schemeClr val="tx1"/>
                </a:solidFill>
                <a:latin typeface="+mn-lt"/>
              </a:rPr>
              <a:t>Dividing</a:t>
            </a:r>
            <a:r>
              <a:rPr lang="nl-NL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nl-NL" sz="2400" dirty="0">
                <a:solidFill>
                  <a:schemeClr val="tx1"/>
                </a:solidFill>
                <a:latin typeface="+mn-lt"/>
              </a:rPr>
              <a:t>of jobs into sub-tasks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nl-NL" sz="24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l-NL" sz="2400" dirty="0">
                <a:solidFill>
                  <a:schemeClr val="tx1"/>
                </a:solidFill>
                <a:latin typeface="+mn-lt"/>
              </a:rPr>
              <a:t>- Identifying hazards</a:t>
            </a:r>
            <a:br>
              <a:rPr lang="nl-NL" sz="2400" dirty="0">
                <a:solidFill>
                  <a:schemeClr val="tx1"/>
                </a:solidFill>
                <a:latin typeface="+mn-lt"/>
              </a:rPr>
            </a:br>
            <a:endParaRPr lang="nl-NL" sz="24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l-NL" sz="2400" dirty="0">
                <a:solidFill>
                  <a:schemeClr val="tx1"/>
                </a:solidFill>
                <a:latin typeface="+mn-lt"/>
              </a:rPr>
              <a:t>- Evaluate the risk</a:t>
            </a:r>
            <a:br>
              <a:rPr lang="nl-NL" sz="2400" dirty="0">
                <a:solidFill>
                  <a:schemeClr val="tx1"/>
                </a:solidFill>
                <a:latin typeface="+mn-lt"/>
              </a:rPr>
            </a:br>
            <a:endParaRPr lang="nl-NL" sz="24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l-NL" sz="2400" dirty="0">
                <a:solidFill>
                  <a:schemeClr val="tx1"/>
                </a:solidFill>
                <a:latin typeface="+mn-lt"/>
              </a:rPr>
              <a:t>- Implement measures that will eliminate or minimize risks </a:t>
            </a:r>
            <a:br>
              <a:rPr lang="nl-NL" sz="2400" dirty="0">
                <a:solidFill>
                  <a:schemeClr val="tx1"/>
                </a:solidFill>
                <a:latin typeface="+mn-lt"/>
              </a:rPr>
            </a:br>
            <a:endParaRPr lang="nl-NL" sz="24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l-NL" sz="2400" dirty="0">
                <a:solidFill>
                  <a:schemeClr val="tx1"/>
                </a:solidFill>
                <a:latin typeface="+mn-lt"/>
              </a:rPr>
              <a:t>- Take action on important findings   </a:t>
            </a:r>
          </a:p>
          <a:p>
            <a:pPr lvl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nl-NL" sz="2400" dirty="0">
                <a:solidFill>
                  <a:schemeClr val="tx1"/>
                </a:solidFill>
                <a:latin typeface="+mn-lt"/>
              </a:rPr>
              <a:t>  These need to be brought back to acceptable levels</a:t>
            </a:r>
            <a:endParaRPr lang="nl-NL" sz="24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7411" name="Group 67"/>
          <p:cNvGrpSpPr>
            <a:grpSpLocks/>
          </p:cNvGrpSpPr>
          <p:nvPr/>
        </p:nvGrpSpPr>
        <p:grpSpPr bwMode="auto">
          <a:xfrm>
            <a:off x="5913438" y="965200"/>
            <a:ext cx="1517650" cy="2355850"/>
            <a:chOff x="3408" y="868"/>
            <a:chExt cx="956" cy="1484"/>
          </a:xfrm>
        </p:grpSpPr>
        <p:grpSp>
          <p:nvGrpSpPr>
            <p:cNvPr id="17415" name="Group 22"/>
            <p:cNvGrpSpPr>
              <a:grpSpLocks/>
            </p:cNvGrpSpPr>
            <p:nvPr/>
          </p:nvGrpSpPr>
          <p:grpSpPr bwMode="auto">
            <a:xfrm>
              <a:off x="3408" y="1221"/>
              <a:ext cx="439" cy="423"/>
              <a:chOff x="3408" y="1221"/>
              <a:chExt cx="439" cy="423"/>
            </a:xfrm>
          </p:grpSpPr>
          <p:grpSp>
            <p:nvGrpSpPr>
              <p:cNvPr id="17460" name="Group 10"/>
              <p:cNvGrpSpPr>
                <a:grpSpLocks/>
              </p:cNvGrpSpPr>
              <p:nvPr/>
            </p:nvGrpSpPr>
            <p:grpSpPr bwMode="auto">
              <a:xfrm>
                <a:off x="3645" y="1390"/>
                <a:ext cx="202" cy="254"/>
                <a:chOff x="3645" y="1390"/>
                <a:chExt cx="202" cy="254"/>
              </a:xfrm>
            </p:grpSpPr>
            <p:sp>
              <p:nvSpPr>
                <p:cNvPr id="17472" name="Freeform 7"/>
                <p:cNvSpPr>
                  <a:spLocks/>
                </p:cNvSpPr>
                <p:nvPr/>
              </p:nvSpPr>
              <p:spPr bwMode="auto">
                <a:xfrm flipH="1">
                  <a:off x="3645" y="1390"/>
                  <a:ext cx="202" cy="254"/>
                </a:xfrm>
                <a:custGeom>
                  <a:avLst/>
                  <a:gdLst>
                    <a:gd name="T0" fmla="*/ 11 w 402"/>
                    <a:gd name="T1" fmla="*/ 0 h 373"/>
                    <a:gd name="T2" fmla="*/ 19 w 402"/>
                    <a:gd name="T3" fmla="*/ 14 h 373"/>
                    <a:gd name="T4" fmla="*/ 23 w 402"/>
                    <a:gd name="T5" fmla="*/ 22 h 373"/>
                    <a:gd name="T6" fmla="*/ 25 w 402"/>
                    <a:gd name="T7" fmla="*/ 29 h 373"/>
                    <a:gd name="T8" fmla="*/ 26 w 402"/>
                    <a:gd name="T9" fmla="*/ 42 h 373"/>
                    <a:gd name="T10" fmla="*/ 25 w 402"/>
                    <a:gd name="T11" fmla="*/ 54 h 373"/>
                    <a:gd name="T12" fmla="*/ 24 w 402"/>
                    <a:gd name="T13" fmla="*/ 66 h 373"/>
                    <a:gd name="T14" fmla="*/ 21 w 402"/>
                    <a:gd name="T15" fmla="*/ 74 h 373"/>
                    <a:gd name="T16" fmla="*/ 20 w 402"/>
                    <a:gd name="T17" fmla="*/ 80 h 373"/>
                    <a:gd name="T18" fmla="*/ 15 w 402"/>
                    <a:gd name="T19" fmla="*/ 72 h 373"/>
                    <a:gd name="T20" fmla="*/ 12 w 402"/>
                    <a:gd name="T21" fmla="*/ 67 h 373"/>
                    <a:gd name="T22" fmla="*/ 9 w 402"/>
                    <a:gd name="T23" fmla="*/ 61 h 373"/>
                    <a:gd name="T24" fmla="*/ 7 w 402"/>
                    <a:gd name="T25" fmla="*/ 53 h 373"/>
                    <a:gd name="T26" fmla="*/ 4 w 402"/>
                    <a:gd name="T27" fmla="*/ 45 h 373"/>
                    <a:gd name="T28" fmla="*/ 2 w 402"/>
                    <a:gd name="T29" fmla="*/ 36 h 373"/>
                    <a:gd name="T30" fmla="*/ 0 w 402"/>
                    <a:gd name="T31" fmla="*/ 28 h 373"/>
                    <a:gd name="T32" fmla="*/ 7 w 402"/>
                    <a:gd name="T33" fmla="*/ 14 h 373"/>
                    <a:gd name="T34" fmla="*/ 11 w 402"/>
                    <a:gd name="T35" fmla="*/ 0 h 37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02" h="373">
                      <a:moveTo>
                        <a:pt x="167" y="0"/>
                      </a:moveTo>
                      <a:lnTo>
                        <a:pt x="301" y="65"/>
                      </a:lnTo>
                      <a:lnTo>
                        <a:pt x="363" y="104"/>
                      </a:lnTo>
                      <a:lnTo>
                        <a:pt x="392" y="136"/>
                      </a:lnTo>
                      <a:lnTo>
                        <a:pt x="402" y="193"/>
                      </a:lnTo>
                      <a:lnTo>
                        <a:pt x="395" y="251"/>
                      </a:lnTo>
                      <a:lnTo>
                        <a:pt x="369" y="309"/>
                      </a:lnTo>
                      <a:lnTo>
                        <a:pt x="326" y="344"/>
                      </a:lnTo>
                      <a:lnTo>
                        <a:pt x="307" y="373"/>
                      </a:lnTo>
                      <a:lnTo>
                        <a:pt x="238" y="333"/>
                      </a:lnTo>
                      <a:lnTo>
                        <a:pt x="187" y="313"/>
                      </a:lnTo>
                      <a:lnTo>
                        <a:pt x="141" y="284"/>
                      </a:lnTo>
                      <a:lnTo>
                        <a:pt x="98" y="245"/>
                      </a:lnTo>
                      <a:lnTo>
                        <a:pt x="59" y="209"/>
                      </a:lnTo>
                      <a:lnTo>
                        <a:pt x="29" y="167"/>
                      </a:lnTo>
                      <a:lnTo>
                        <a:pt x="0" y="129"/>
                      </a:lnTo>
                      <a:lnTo>
                        <a:pt x="101" y="65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3" name="Freeform 8"/>
                <p:cNvSpPr>
                  <a:spLocks/>
                </p:cNvSpPr>
                <p:nvPr/>
              </p:nvSpPr>
              <p:spPr bwMode="auto">
                <a:xfrm flipH="1">
                  <a:off x="3648" y="1484"/>
                  <a:ext cx="57" cy="127"/>
                </a:xfrm>
                <a:custGeom>
                  <a:avLst/>
                  <a:gdLst>
                    <a:gd name="T0" fmla="*/ 3 w 112"/>
                    <a:gd name="T1" fmla="*/ 5 h 188"/>
                    <a:gd name="T2" fmla="*/ 5 w 112"/>
                    <a:gd name="T3" fmla="*/ 1 h 188"/>
                    <a:gd name="T4" fmla="*/ 7 w 112"/>
                    <a:gd name="T5" fmla="*/ 0 h 188"/>
                    <a:gd name="T6" fmla="*/ 8 w 112"/>
                    <a:gd name="T7" fmla="*/ 1 h 188"/>
                    <a:gd name="T8" fmla="*/ 6 w 112"/>
                    <a:gd name="T9" fmla="*/ 9 h 188"/>
                    <a:gd name="T10" fmla="*/ 5 w 112"/>
                    <a:gd name="T11" fmla="*/ 16 h 188"/>
                    <a:gd name="T12" fmla="*/ 4 w 112"/>
                    <a:gd name="T13" fmla="*/ 24 h 188"/>
                    <a:gd name="T14" fmla="*/ 5 w 112"/>
                    <a:gd name="T15" fmla="*/ 28 h 188"/>
                    <a:gd name="T16" fmla="*/ 6 w 112"/>
                    <a:gd name="T17" fmla="*/ 33 h 188"/>
                    <a:gd name="T18" fmla="*/ 4 w 112"/>
                    <a:gd name="T19" fmla="*/ 37 h 188"/>
                    <a:gd name="T20" fmla="*/ 3 w 112"/>
                    <a:gd name="T21" fmla="*/ 36 h 188"/>
                    <a:gd name="T22" fmla="*/ 1 w 112"/>
                    <a:gd name="T23" fmla="*/ 39 h 188"/>
                    <a:gd name="T24" fmla="*/ 0 w 112"/>
                    <a:gd name="T25" fmla="*/ 30 h 188"/>
                    <a:gd name="T26" fmla="*/ 1 w 112"/>
                    <a:gd name="T27" fmla="*/ 23 h 188"/>
                    <a:gd name="T28" fmla="*/ 2 w 112"/>
                    <a:gd name="T29" fmla="*/ 14 h 188"/>
                    <a:gd name="T30" fmla="*/ 3 w 112"/>
                    <a:gd name="T31" fmla="*/ 5 h 18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12" h="188">
                      <a:moveTo>
                        <a:pt x="47" y="26"/>
                      </a:moveTo>
                      <a:lnTo>
                        <a:pt x="75" y="4"/>
                      </a:lnTo>
                      <a:lnTo>
                        <a:pt x="99" y="0"/>
                      </a:lnTo>
                      <a:lnTo>
                        <a:pt x="112" y="6"/>
                      </a:lnTo>
                      <a:lnTo>
                        <a:pt x="84" y="41"/>
                      </a:lnTo>
                      <a:lnTo>
                        <a:pt x="69" y="74"/>
                      </a:lnTo>
                      <a:lnTo>
                        <a:pt x="61" y="114"/>
                      </a:lnTo>
                      <a:lnTo>
                        <a:pt x="66" y="133"/>
                      </a:lnTo>
                      <a:lnTo>
                        <a:pt x="89" y="159"/>
                      </a:lnTo>
                      <a:lnTo>
                        <a:pt x="59" y="177"/>
                      </a:lnTo>
                      <a:lnTo>
                        <a:pt x="33" y="176"/>
                      </a:lnTo>
                      <a:lnTo>
                        <a:pt x="4" y="188"/>
                      </a:lnTo>
                      <a:lnTo>
                        <a:pt x="0" y="147"/>
                      </a:lnTo>
                      <a:lnTo>
                        <a:pt x="6" y="112"/>
                      </a:lnTo>
                      <a:lnTo>
                        <a:pt x="25" y="64"/>
                      </a:lnTo>
                      <a:lnTo>
                        <a:pt x="47" y="26"/>
                      </a:lnTo>
                      <a:close/>
                    </a:path>
                  </a:pathLst>
                </a:custGeom>
                <a:solidFill>
                  <a:srgbClr val="E0E0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4" name="Freeform 9"/>
                <p:cNvSpPr>
                  <a:spLocks/>
                </p:cNvSpPr>
                <p:nvPr/>
              </p:nvSpPr>
              <p:spPr bwMode="auto">
                <a:xfrm flipH="1">
                  <a:off x="3650" y="1481"/>
                  <a:ext cx="56" cy="163"/>
                </a:xfrm>
                <a:custGeom>
                  <a:avLst/>
                  <a:gdLst>
                    <a:gd name="T0" fmla="*/ 2 w 112"/>
                    <a:gd name="T1" fmla="*/ 51 h 240"/>
                    <a:gd name="T2" fmla="*/ 1 w 112"/>
                    <a:gd name="T3" fmla="*/ 46 h 240"/>
                    <a:gd name="T4" fmla="*/ 0 w 112"/>
                    <a:gd name="T5" fmla="*/ 35 h 240"/>
                    <a:gd name="T6" fmla="*/ 1 w 112"/>
                    <a:gd name="T7" fmla="*/ 24 h 240"/>
                    <a:gd name="T8" fmla="*/ 2 w 112"/>
                    <a:gd name="T9" fmla="*/ 14 h 240"/>
                    <a:gd name="T10" fmla="*/ 4 w 112"/>
                    <a:gd name="T11" fmla="*/ 5 h 240"/>
                    <a:gd name="T12" fmla="*/ 6 w 112"/>
                    <a:gd name="T13" fmla="*/ 1 h 240"/>
                    <a:gd name="T14" fmla="*/ 7 w 112"/>
                    <a:gd name="T15" fmla="*/ 0 h 2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12" h="240">
                      <a:moveTo>
                        <a:pt x="26" y="240"/>
                      </a:moveTo>
                      <a:lnTo>
                        <a:pt x="11" y="212"/>
                      </a:lnTo>
                      <a:lnTo>
                        <a:pt x="0" y="166"/>
                      </a:lnTo>
                      <a:lnTo>
                        <a:pt x="8" y="115"/>
                      </a:lnTo>
                      <a:lnTo>
                        <a:pt x="26" y="64"/>
                      </a:lnTo>
                      <a:lnTo>
                        <a:pt x="53" y="26"/>
                      </a:lnTo>
                      <a:lnTo>
                        <a:pt x="81" y="4"/>
                      </a:lnTo>
                      <a:lnTo>
                        <a:pt x="112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61" name="Group 21"/>
              <p:cNvGrpSpPr>
                <a:grpSpLocks/>
              </p:cNvGrpSpPr>
              <p:nvPr/>
            </p:nvGrpSpPr>
            <p:grpSpPr bwMode="auto">
              <a:xfrm>
                <a:off x="3408" y="1221"/>
                <a:ext cx="269" cy="400"/>
                <a:chOff x="3408" y="1221"/>
                <a:chExt cx="269" cy="400"/>
              </a:xfrm>
            </p:grpSpPr>
            <p:sp>
              <p:nvSpPr>
                <p:cNvPr id="17462" name="Freeform 11"/>
                <p:cNvSpPr>
                  <a:spLocks/>
                </p:cNvSpPr>
                <p:nvPr/>
              </p:nvSpPr>
              <p:spPr bwMode="auto">
                <a:xfrm flipH="1">
                  <a:off x="3556" y="1381"/>
                  <a:ext cx="121" cy="226"/>
                </a:xfrm>
                <a:custGeom>
                  <a:avLst/>
                  <a:gdLst>
                    <a:gd name="T0" fmla="*/ 1 w 241"/>
                    <a:gd name="T1" fmla="*/ 46 h 333"/>
                    <a:gd name="T2" fmla="*/ 2 w 241"/>
                    <a:gd name="T3" fmla="*/ 42 h 333"/>
                    <a:gd name="T4" fmla="*/ 2 w 241"/>
                    <a:gd name="T5" fmla="*/ 39 h 333"/>
                    <a:gd name="T6" fmla="*/ 3 w 241"/>
                    <a:gd name="T7" fmla="*/ 37 h 333"/>
                    <a:gd name="T8" fmla="*/ 4 w 241"/>
                    <a:gd name="T9" fmla="*/ 34 h 333"/>
                    <a:gd name="T10" fmla="*/ 5 w 241"/>
                    <a:gd name="T11" fmla="*/ 31 h 333"/>
                    <a:gd name="T12" fmla="*/ 6 w 241"/>
                    <a:gd name="T13" fmla="*/ 29 h 333"/>
                    <a:gd name="T14" fmla="*/ 6 w 241"/>
                    <a:gd name="T15" fmla="*/ 25 h 333"/>
                    <a:gd name="T16" fmla="*/ 7 w 241"/>
                    <a:gd name="T17" fmla="*/ 23 h 333"/>
                    <a:gd name="T18" fmla="*/ 8 w 241"/>
                    <a:gd name="T19" fmla="*/ 21 h 333"/>
                    <a:gd name="T20" fmla="*/ 9 w 241"/>
                    <a:gd name="T21" fmla="*/ 18 h 333"/>
                    <a:gd name="T22" fmla="*/ 10 w 241"/>
                    <a:gd name="T23" fmla="*/ 14 h 333"/>
                    <a:gd name="T24" fmla="*/ 11 w 241"/>
                    <a:gd name="T25" fmla="*/ 10 h 333"/>
                    <a:gd name="T26" fmla="*/ 12 w 241"/>
                    <a:gd name="T27" fmla="*/ 1 h 333"/>
                    <a:gd name="T28" fmla="*/ 13 w 241"/>
                    <a:gd name="T29" fmla="*/ 0 h 333"/>
                    <a:gd name="T30" fmla="*/ 13 w 241"/>
                    <a:gd name="T31" fmla="*/ 1 h 333"/>
                    <a:gd name="T32" fmla="*/ 14 w 241"/>
                    <a:gd name="T33" fmla="*/ 3 h 333"/>
                    <a:gd name="T34" fmla="*/ 14 w 241"/>
                    <a:gd name="T35" fmla="*/ 8 h 333"/>
                    <a:gd name="T36" fmla="*/ 13 w 241"/>
                    <a:gd name="T37" fmla="*/ 14 h 333"/>
                    <a:gd name="T38" fmla="*/ 13 w 241"/>
                    <a:gd name="T39" fmla="*/ 16 h 333"/>
                    <a:gd name="T40" fmla="*/ 12 w 241"/>
                    <a:gd name="T41" fmla="*/ 18 h 333"/>
                    <a:gd name="T42" fmla="*/ 12 w 241"/>
                    <a:gd name="T43" fmla="*/ 23 h 333"/>
                    <a:gd name="T44" fmla="*/ 12 w 241"/>
                    <a:gd name="T45" fmla="*/ 22 h 333"/>
                    <a:gd name="T46" fmla="*/ 13 w 241"/>
                    <a:gd name="T47" fmla="*/ 22 h 333"/>
                    <a:gd name="T48" fmla="*/ 14 w 241"/>
                    <a:gd name="T49" fmla="*/ 23 h 333"/>
                    <a:gd name="T50" fmla="*/ 15 w 241"/>
                    <a:gd name="T51" fmla="*/ 26 h 333"/>
                    <a:gd name="T52" fmla="*/ 15 w 241"/>
                    <a:gd name="T53" fmla="*/ 30 h 333"/>
                    <a:gd name="T54" fmla="*/ 16 w 241"/>
                    <a:gd name="T55" fmla="*/ 37 h 333"/>
                    <a:gd name="T56" fmla="*/ 15 w 241"/>
                    <a:gd name="T57" fmla="*/ 45 h 333"/>
                    <a:gd name="T58" fmla="*/ 15 w 241"/>
                    <a:gd name="T59" fmla="*/ 50 h 333"/>
                    <a:gd name="T60" fmla="*/ 14 w 241"/>
                    <a:gd name="T61" fmla="*/ 56 h 333"/>
                    <a:gd name="T62" fmla="*/ 13 w 241"/>
                    <a:gd name="T63" fmla="*/ 64 h 333"/>
                    <a:gd name="T64" fmla="*/ 12 w 241"/>
                    <a:gd name="T65" fmla="*/ 68 h 333"/>
                    <a:gd name="T66" fmla="*/ 11 w 241"/>
                    <a:gd name="T67" fmla="*/ 70 h 333"/>
                    <a:gd name="T68" fmla="*/ 10 w 241"/>
                    <a:gd name="T69" fmla="*/ 71 h 333"/>
                    <a:gd name="T70" fmla="*/ 9 w 241"/>
                    <a:gd name="T71" fmla="*/ 70 h 333"/>
                    <a:gd name="T72" fmla="*/ 7 w 241"/>
                    <a:gd name="T73" fmla="*/ 69 h 333"/>
                    <a:gd name="T74" fmla="*/ 7 w 241"/>
                    <a:gd name="T75" fmla="*/ 67 h 333"/>
                    <a:gd name="T76" fmla="*/ 6 w 241"/>
                    <a:gd name="T77" fmla="*/ 65 h 333"/>
                    <a:gd name="T78" fmla="*/ 6 w 241"/>
                    <a:gd name="T79" fmla="*/ 67 h 333"/>
                    <a:gd name="T80" fmla="*/ 5 w 241"/>
                    <a:gd name="T81" fmla="*/ 67 h 333"/>
                    <a:gd name="T82" fmla="*/ 4 w 241"/>
                    <a:gd name="T83" fmla="*/ 67 h 333"/>
                    <a:gd name="T84" fmla="*/ 2 w 241"/>
                    <a:gd name="T85" fmla="*/ 67 h 333"/>
                    <a:gd name="T86" fmla="*/ 2 w 241"/>
                    <a:gd name="T87" fmla="*/ 64 h 333"/>
                    <a:gd name="T88" fmla="*/ 1 w 241"/>
                    <a:gd name="T89" fmla="*/ 60 h 333"/>
                    <a:gd name="T90" fmla="*/ 0 w 241"/>
                    <a:gd name="T91" fmla="*/ 54 h 333"/>
                    <a:gd name="T92" fmla="*/ 1 w 241"/>
                    <a:gd name="T93" fmla="*/ 47 h 333"/>
                    <a:gd name="T94" fmla="*/ 1 w 241"/>
                    <a:gd name="T95" fmla="*/ 46 h 33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241" h="333">
                      <a:moveTo>
                        <a:pt x="10" y="217"/>
                      </a:moveTo>
                      <a:lnTo>
                        <a:pt x="19" y="197"/>
                      </a:lnTo>
                      <a:lnTo>
                        <a:pt x="28" y="182"/>
                      </a:lnTo>
                      <a:lnTo>
                        <a:pt x="40" y="174"/>
                      </a:lnTo>
                      <a:lnTo>
                        <a:pt x="57" y="161"/>
                      </a:lnTo>
                      <a:lnTo>
                        <a:pt x="71" y="148"/>
                      </a:lnTo>
                      <a:lnTo>
                        <a:pt x="83" y="134"/>
                      </a:lnTo>
                      <a:lnTo>
                        <a:pt x="92" y="120"/>
                      </a:lnTo>
                      <a:lnTo>
                        <a:pt x="107" y="108"/>
                      </a:lnTo>
                      <a:lnTo>
                        <a:pt x="127" y="99"/>
                      </a:lnTo>
                      <a:lnTo>
                        <a:pt x="142" y="86"/>
                      </a:lnTo>
                      <a:lnTo>
                        <a:pt x="149" y="62"/>
                      </a:lnTo>
                      <a:lnTo>
                        <a:pt x="163" y="44"/>
                      </a:lnTo>
                      <a:lnTo>
                        <a:pt x="182" y="2"/>
                      </a:lnTo>
                      <a:lnTo>
                        <a:pt x="193" y="0"/>
                      </a:lnTo>
                      <a:lnTo>
                        <a:pt x="205" y="8"/>
                      </a:lnTo>
                      <a:lnTo>
                        <a:pt x="211" y="18"/>
                      </a:lnTo>
                      <a:lnTo>
                        <a:pt x="213" y="38"/>
                      </a:lnTo>
                      <a:lnTo>
                        <a:pt x="206" y="63"/>
                      </a:lnTo>
                      <a:lnTo>
                        <a:pt x="196" y="73"/>
                      </a:lnTo>
                      <a:lnTo>
                        <a:pt x="188" y="86"/>
                      </a:lnTo>
                      <a:lnTo>
                        <a:pt x="179" y="108"/>
                      </a:lnTo>
                      <a:lnTo>
                        <a:pt x="190" y="104"/>
                      </a:lnTo>
                      <a:lnTo>
                        <a:pt x="208" y="104"/>
                      </a:lnTo>
                      <a:lnTo>
                        <a:pt x="215" y="108"/>
                      </a:lnTo>
                      <a:lnTo>
                        <a:pt x="234" y="121"/>
                      </a:lnTo>
                      <a:lnTo>
                        <a:pt x="240" y="142"/>
                      </a:lnTo>
                      <a:lnTo>
                        <a:pt x="241" y="174"/>
                      </a:lnTo>
                      <a:lnTo>
                        <a:pt x="237" y="211"/>
                      </a:lnTo>
                      <a:lnTo>
                        <a:pt x="226" y="236"/>
                      </a:lnTo>
                      <a:lnTo>
                        <a:pt x="214" y="267"/>
                      </a:lnTo>
                      <a:lnTo>
                        <a:pt x="193" y="301"/>
                      </a:lnTo>
                      <a:lnTo>
                        <a:pt x="181" y="320"/>
                      </a:lnTo>
                      <a:lnTo>
                        <a:pt x="167" y="330"/>
                      </a:lnTo>
                      <a:lnTo>
                        <a:pt x="149" y="333"/>
                      </a:lnTo>
                      <a:lnTo>
                        <a:pt x="129" y="330"/>
                      </a:lnTo>
                      <a:lnTo>
                        <a:pt x="112" y="323"/>
                      </a:lnTo>
                      <a:lnTo>
                        <a:pt x="101" y="316"/>
                      </a:lnTo>
                      <a:lnTo>
                        <a:pt x="91" y="308"/>
                      </a:lnTo>
                      <a:lnTo>
                        <a:pt x="81" y="313"/>
                      </a:lnTo>
                      <a:lnTo>
                        <a:pt x="65" y="315"/>
                      </a:lnTo>
                      <a:lnTo>
                        <a:pt x="50" y="317"/>
                      </a:lnTo>
                      <a:lnTo>
                        <a:pt x="29" y="313"/>
                      </a:lnTo>
                      <a:lnTo>
                        <a:pt x="17" y="302"/>
                      </a:lnTo>
                      <a:lnTo>
                        <a:pt x="5" y="283"/>
                      </a:lnTo>
                      <a:lnTo>
                        <a:pt x="0" y="253"/>
                      </a:lnTo>
                      <a:lnTo>
                        <a:pt x="6" y="222"/>
                      </a:lnTo>
                      <a:lnTo>
                        <a:pt x="10" y="217"/>
                      </a:lnTo>
                      <a:close/>
                    </a:path>
                  </a:pathLst>
                </a:custGeom>
                <a:solidFill>
                  <a:srgbClr val="E0A08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7463" name="Group 20"/>
                <p:cNvGrpSpPr>
                  <a:grpSpLocks/>
                </p:cNvGrpSpPr>
                <p:nvPr/>
              </p:nvGrpSpPr>
              <p:grpSpPr bwMode="auto">
                <a:xfrm>
                  <a:off x="3408" y="1221"/>
                  <a:ext cx="242" cy="400"/>
                  <a:chOff x="3408" y="1221"/>
                  <a:chExt cx="242" cy="400"/>
                </a:xfrm>
              </p:grpSpPr>
              <p:grpSp>
                <p:nvGrpSpPr>
                  <p:cNvPr id="17464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3408" y="1221"/>
                    <a:ext cx="242" cy="348"/>
                    <a:chOff x="3408" y="1221"/>
                    <a:chExt cx="242" cy="348"/>
                  </a:xfrm>
                </p:grpSpPr>
                <p:sp>
                  <p:nvSpPr>
                    <p:cNvPr id="17470" name="Freeform 12"/>
                    <p:cNvSpPr>
                      <a:spLocks/>
                    </p:cNvSpPr>
                    <p:nvPr/>
                  </p:nvSpPr>
                  <p:spPr bwMode="auto">
                    <a:xfrm flipH="1">
                      <a:off x="3408" y="1221"/>
                      <a:ext cx="242" cy="348"/>
                    </a:xfrm>
                    <a:custGeom>
                      <a:avLst/>
                      <a:gdLst>
                        <a:gd name="T0" fmla="*/ 1 w 482"/>
                        <a:gd name="T1" fmla="*/ 95 h 515"/>
                        <a:gd name="T2" fmla="*/ 2 w 482"/>
                        <a:gd name="T3" fmla="*/ 89 h 515"/>
                        <a:gd name="T4" fmla="*/ 5 w 482"/>
                        <a:gd name="T5" fmla="*/ 78 h 515"/>
                        <a:gd name="T6" fmla="*/ 7 w 482"/>
                        <a:gd name="T7" fmla="*/ 69 h 515"/>
                        <a:gd name="T8" fmla="*/ 9 w 482"/>
                        <a:gd name="T9" fmla="*/ 64 h 515"/>
                        <a:gd name="T10" fmla="*/ 11 w 482"/>
                        <a:gd name="T11" fmla="*/ 61 h 515"/>
                        <a:gd name="T12" fmla="*/ 12 w 482"/>
                        <a:gd name="T13" fmla="*/ 60 h 515"/>
                        <a:gd name="T14" fmla="*/ 13 w 482"/>
                        <a:gd name="T15" fmla="*/ 57 h 515"/>
                        <a:gd name="T16" fmla="*/ 13 w 482"/>
                        <a:gd name="T17" fmla="*/ 50 h 515"/>
                        <a:gd name="T18" fmla="*/ 13 w 482"/>
                        <a:gd name="T19" fmla="*/ 43 h 515"/>
                        <a:gd name="T20" fmla="*/ 14 w 482"/>
                        <a:gd name="T21" fmla="*/ 36 h 515"/>
                        <a:gd name="T22" fmla="*/ 16 w 482"/>
                        <a:gd name="T23" fmla="*/ 28 h 515"/>
                        <a:gd name="T24" fmla="*/ 18 w 482"/>
                        <a:gd name="T25" fmla="*/ 20 h 515"/>
                        <a:gd name="T26" fmla="*/ 21 w 482"/>
                        <a:gd name="T27" fmla="*/ 12 h 515"/>
                        <a:gd name="T28" fmla="*/ 23 w 482"/>
                        <a:gd name="T29" fmla="*/ 5 h 515"/>
                        <a:gd name="T30" fmla="*/ 26 w 482"/>
                        <a:gd name="T31" fmla="*/ 1 h 515"/>
                        <a:gd name="T32" fmla="*/ 28 w 482"/>
                        <a:gd name="T33" fmla="*/ 0 h 515"/>
                        <a:gd name="T34" fmla="*/ 29 w 482"/>
                        <a:gd name="T35" fmla="*/ 2 h 515"/>
                        <a:gd name="T36" fmla="*/ 30 w 482"/>
                        <a:gd name="T37" fmla="*/ 6 h 515"/>
                        <a:gd name="T38" fmla="*/ 31 w 482"/>
                        <a:gd name="T39" fmla="*/ 11 h 515"/>
                        <a:gd name="T40" fmla="*/ 30 w 482"/>
                        <a:gd name="T41" fmla="*/ 18 h 515"/>
                        <a:gd name="T42" fmla="*/ 30 w 482"/>
                        <a:gd name="T43" fmla="*/ 26 h 515"/>
                        <a:gd name="T44" fmla="*/ 29 w 482"/>
                        <a:gd name="T45" fmla="*/ 34 h 515"/>
                        <a:gd name="T46" fmla="*/ 27 w 482"/>
                        <a:gd name="T47" fmla="*/ 41 h 515"/>
                        <a:gd name="T48" fmla="*/ 25 w 482"/>
                        <a:gd name="T49" fmla="*/ 47 h 515"/>
                        <a:gd name="T50" fmla="*/ 23 w 482"/>
                        <a:gd name="T51" fmla="*/ 55 h 515"/>
                        <a:gd name="T52" fmla="*/ 21 w 482"/>
                        <a:gd name="T53" fmla="*/ 60 h 515"/>
                        <a:gd name="T54" fmla="*/ 19 w 482"/>
                        <a:gd name="T55" fmla="*/ 64 h 515"/>
                        <a:gd name="T56" fmla="*/ 17 w 482"/>
                        <a:gd name="T57" fmla="*/ 64 h 515"/>
                        <a:gd name="T58" fmla="*/ 15 w 482"/>
                        <a:gd name="T59" fmla="*/ 64 h 515"/>
                        <a:gd name="T60" fmla="*/ 14 w 482"/>
                        <a:gd name="T61" fmla="*/ 66 h 515"/>
                        <a:gd name="T62" fmla="*/ 13 w 482"/>
                        <a:gd name="T63" fmla="*/ 68 h 515"/>
                        <a:gd name="T64" fmla="*/ 13 w 482"/>
                        <a:gd name="T65" fmla="*/ 75 h 515"/>
                        <a:gd name="T66" fmla="*/ 11 w 482"/>
                        <a:gd name="T67" fmla="*/ 82 h 515"/>
                        <a:gd name="T68" fmla="*/ 9 w 482"/>
                        <a:gd name="T69" fmla="*/ 89 h 515"/>
                        <a:gd name="T70" fmla="*/ 7 w 482"/>
                        <a:gd name="T71" fmla="*/ 96 h 515"/>
                        <a:gd name="T72" fmla="*/ 6 w 482"/>
                        <a:gd name="T73" fmla="*/ 102 h 515"/>
                        <a:gd name="T74" fmla="*/ 4 w 482"/>
                        <a:gd name="T75" fmla="*/ 105 h 515"/>
                        <a:gd name="T76" fmla="*/ 3 w 482"/>
                        <a:gd name="T77" fmla="*/ 107 h 515"/>
                        <a:gd name="T78" fmla="*/ 2 w 482"/>
                        <a:gd name="T79" fmla="*/ 107 h 515"/>
                        <a:gd name="T80" fmla="*/ 1 w 482"/>
                        <a:gd name="T81" fmla="*/ 105 h 515"/>
                        <a:gd name="T82" fmla="*/ 0 w 482"/>
                        <a:gd name="T83" fmla="*/ 101 h 515"/>
                        <a:gd name="T84" fmla="*/ 1 w 482"/>
                        <a:gd name="T85" fmla="*/ 95 h 515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</a:gdLst>
                      <a:ahLst/>
                      <a:cxnLst>
                        <a:cxn ang="T86">
                          <a:pos x="T0" y="T1"/>
                        </a:cxn>
                        <a:cxn ang="T87">
                          <a:pos x="T2" y="T3"/>
                        </a:cxn>
                        <a:cxn ang="T88">
                          <a:pos x="T4" y="T5"/>
                        </a:cxn>
                        <a:cxn ang="T89">
                          <a:pos x="T6" y="T7"/>
                        </a:cxn>
                        <a:cxn ang="T90">
                          <a:pos x="T8" y="T9"/>
                        </a:cxn>
                        <a:cxn ang="T91">
                          <a:pos x="T10" y="T11"/>
                        </a:cxn>
                        <a:cxn ang="T92">
                          <a:pos x="T12" y="T13"/>
                        </a:cxn>
                        <a:cxn ang="T93">
                          <a:pos x="T14" y="T15"/>
                        </a:cxn>
                        <a:cxn ang="T94">
                          <a:pos x="T16" y="T17"/>
                        </a:cxn>
                        <a:cxn ang="T95">
                          <a:pos x="T18" y="T19"/>
                        </a:cxn>
                        <a:cxn ang="T96">
                          <a:pos x="T20" y="T21"/>
                        </a:cxn>
                        <a:cxn ang="T97">
                          <a:pos x="T22" y="T23"/>
                        </a:cxn>
                        <a:cxn ang="T98">
                          <a:pos x="T24" y="T25"/>
                        </a:cxn>
                        <a:cxn ang="T99">
                          <a:pos x="T26" y="T27"/>
                        </a:cxn>
                        <a:cxn ang="T100">
                          <a:pos x="T28" y="T29"/>
                        </a:cxn>
                        <a:cxn ang="T101">
                          <a:pos x="T30" y="T31"/>
                        </a:cxn>
                        <a:cxn ang="T102">
                          <a:pos x="T32" y="T33"/>
                        </a:cxn>
                        <a:cxn ang="T103">
                          <a:pos x="T34" y="T35"/>
                        </a:cxn>
                        <a:cxn ang="T104">
                          <a:pos x="T36" y="T37"/>
                        </a:cxn>
                        <a:cxn ang="T105">
                          <a:pos x="T38" y="T39"/>
                        </a:cxn>
                        <a:cxn ang="T106">
                          <a:pos x="T40" y="T41"/>
                        </a:cxn>
                        <a:cxn ang="T107">
                          <a:pos x="T42" y="T43"/>
                        </a:cxn>
                        <a:cxn ang="T108">
                          <a:pos x="T44" y="T45"/>
                        </a:cxn>
                        <a:cxn ang="T109">
                          <a:pos x="T46" y="T47"/>
                        </a:cxn>
                        <a:cxn ang="T110">
                          <a:pos x="T48" y="T49"/>
                        </a:cxn>
                        <a:cxn ang="T111">
                          <a:pos x="T50" y="T51"/>
                        </a:cxn>
                        <a:cxn ang="T112">
                          <a:pos x="T52" y="T53"/>
                        </a:cxn>
                        <a:cxn ang="T113">
                          <a:pos x="T54" y="T55"/>
                        </a:cxn>
                        <a:cxn ang="T114">
                          <a:pos x="T56" y="T57"/>
                        </a:cxn>
                        <a:cxn ang="T115">
                          <a:pos x="T58" y="T59"/>
                        </a:cxn>
                        <a:cxn ang="T116">
                          <a:pos x="T60" y="T61"/>
                        </a:cxn>
                        <a:cxn ang="T117">
                          <a:pos x="T62" y="T63"/>
                        </a:cxn>
                        <a:cxn ang="T118">
                          <a:pos x="T64" y="T65"/>
                        </a:cxn>
                        <a:cxn ang="T119">
                          <a:pos x="T66" y="T67"/>
                        </a:cxn>
                        <a:cxn ang="T120">
                          <a:pos x="T68" y="T69"/>
                        </a:cxn>
                        <a:cxn ang="T121">
                          <a:pos x="T70" y="T71"/>
                        </a:cxn>
                        <a:cxn ang="T122">
                          <a:pos x="T72" y="T73"/>
                        </a:cxn>
                        <a:cxn ang="T123">
                          <a:pos x="T74" y="T75"/>
                        </a:cxn>
                        <a:cxn ang="T124">
                          <a:pos x="T76" y="T77"/>
                        </a:cxn>
                        <a:cxn ang="T125">
                          <a:pos x="T78" y="T79"/>
                        </a:cxn>
                        <a:cxn ang="T126">
                          <a:pos x="T80" y="T81"/>
                        </a:cxn>
                        <a:cxn ang="T127">
                          <a:pos x="T82" y="T83"/>
                        </a:cxn>
                        <a:cxn ang="T128">
                          <a:pos x="T84" y="T85"/>
                        </a:cxn>
                      </a:cxnLst>
                      <a:rect l="0" t="0" r="r" b="b"/>
                      <a:pathLst>
                        <a:path w="482" h="515">
                          <a:moveTo>
                            <a:pt x="6" y="458"/>
                          </a:moveTo>
                          <a:lnTo>
                            <a:pt x="31" y="424"/>
                          </a:lnTo>
                          <a:lnTo>
                            <a:pt x="67" y="376"/>
                          </a:lnTo>
                          <a:lnTo>
                            <a:pt x="110" y="331"/>
                          </a:lnTo>
                          <a:lnTo>
                            <a:pt x="143" y="303"/>
                          </a:lnTo>
                          <a:lnTo>
                            <a:pt x="170" y="292"/>
                          </a:lnTo>
                          <a:lnTo>
                            <a:pt x="188" y="287"/>
                          </a:lnTo>
                          <a:lnTo>
                            <a:pt x="200" y="273"/>
                          </a:lnTo>
                          <a:lnTo>
                            <a:pt x="196" y="240"/>
                          </a:lnTo>
                          <a:lnTo>
                            <a:pt x="203" y="205"/>
                          </a:lnTo>
                          <a:lnTo>
                            <a:pt x="220" y="170"/>
                          </a:lnTo>
                          <a:lnTo>
                            <a:pt x="245" y="133"/>
                          </a:lnTo>
                          <a:lnTo>
                            <a:pt x="283" y="93"/>
                          </a:lnTo>
                          <a:lnTo>
                            <a:pt x="324" y="56"/>
                          </a:lnTo>
                          <a:lnTo>
                            <a:pt x="362" y="26"/>
                          </a:lnTo>
                          <a:lnTo>
                            <a:pt x="404" y="5"/>
                          </a:lnTo>
                          <a:lnTo>
                            <a:pt x="434" y="0"/>
                          </a:lnTo>
                          <a:lnTo>
                            <a:pt x="460" y="10"/>
                          </a:lnTo>
                          <a:lnTo>
                            <a:pt x="475" y="28"/>
                          </a:lnTo>
                          <a:lnTo>
                            <a:pt x="482" y="53"/>
                          </a:lnTo>
                          <a:lnTo>
                            <a:pt x="479" y="88"/>
                          </a:lnTo>
                          <a:lnTo>
                            <a:pt x="466" y="127"/>
                          </a:lnTo>
                          <a:lnTo>
                            <a:pt x="449" y="161"/>
                          </a:lnTo>
                          <a:lnTo>
                            <a:pt x="423" y="197"/>
                          </a:lnTo>
                          <a:lnTo>
                            <a:pt x="395" y="227"/>
                          </a:lnTo>
                          <a:lnTo>
                            <a:pt x="356" y="262"/>
                          </a:lnTo>
                          <a:lnTo>
                            <a:pt x="320" y="290"/>
                          </a:lnTo>
                          <a:lnTo>
                            <a:pt x="289" y="306"/>
                          </a:lnTo>
                          <a:lnTo>
                            <a:pt x="260" y="308"/>
                          </a:lnTo>
                          <a:lnTo>
                            <a:pt x="234" y="305"/>
                          </a:lnTo>
                          <a:lnTo>
                            <a:pt x="217" y="312"/>
                          </a:lnTo>
                          <a:lnTo>
                            <a:pt x="206" y="329"/>
                          </a:lnTo>
                          <a:lnTo>
                            <a:pt x="197" y="359"/>
                          </a:lnTo>
                          <a:lnTo>
                            <a:pt x="174" y="392"/>
                          </a:lnTo>
                          <a:lnTo>
                            <a:pt x="138" y="429"/>
                          </a:lnTo>
                          <a:lnTo>
                            <a:pt x="111" y="460"/>
                          </a:lnTo>
                          <a:lnTo>
                            <a:pt x="86" y="488"/>
                          </a:lnTo>
                          <a:lnTo>
                            <a:pt x="64" y="505"/>
                          </a:lnTo>
                          <a:lnTo>
                            <a:pt x="40" y="514"/>
                          </a:lnTo>
                          <a:lnTo>
                            <a:pt x="19" y="515"/>
                          </a:lnTo>
                          <a:lnTo>
                            <a:pt x="1" y="505"/>
                          </a:lnTo>
                          <a:lnTo>
                            <a:pt x="0" y="482"/>
                          </a:lnTo>
                          <a:lnTo>
                            <a:pt x="6" y="458"/>
                          </a:lnTo>
                          <a:close/>
                        </a:path>
                      </a:pathLst>
                    </a:custGeom>
                    <a:solidFill>
                      <a:srgbClr val="A0A0C0"/>
                    </a:solidFill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71" name="Freeform 13"/>
                    <p:cNvSpPr>
                      <a:spLocks/>
                    </p:cNvSpPr>
                    <p:nvPr/>
                  </p:nvSpPr>
                  <p:spPr bwMode="auto">
                    <a:xfrm flipH="1">
                      <a:off x="3421" y="1243"/>
                      <a:ext cx="116" cy="166"/>
                    </a:xfrm>
                    <a:custGeom>
                      <a:avLst/>
                      <a:gdLst>
                        <a:gd name="T0" fmla="*/ 0 w 231"/>
                        <a:gd name="T1" fmla="*/ 41 h 246"/>
                        <a:gd name="T2" fmla="*/ 1 w 231"/>
                        <a:gd name="T3" fmla="*/ 36 h 246"/>
                        <a:gd name="T4" fmla="*/ 2 w 231"/>
                        <a:gd name="T5" fmla="*/ 30 h 246"/>
                        <a:gd name="T6" fmla="*/ 4 w 231"/>
                        <a:gd name="T7" fmla="*/ 22 h 246"/>
                        <a:gd name="T8" fmla="*/ 6 w 231"/>
                        <a:gd name="T9" fmla="*/ 16 h 246"/>
                        <a:gd name="T10" fmla="*/ 8 w 231"/>
                        <a:gd name="T11" fmla="*/ 9 h 246"/>
                        <a:gd name="T12" fmla="*/ 10 w 231"/>
                        <a:gd name="T13" fmla="*/ 4 h 246"/>
                        <a:gd name="T14" fmla="*/ 12 w 231"/>
                        <a:gd name="T15" fmla="*/ 1 h 246"/>
                        <a:gd name="T16" fmla="*/ 13 w 231"/>
                        <a:gd name="T17" fmla="*/ 0 h 246"/>
                        <a:gd name="T18" fmla="*/ 15 w 231"/>
                        <a:gd name="T19" fmla="*/ 1 h 246"/>
                        <a:gd name="T20" fmla="*/ 15 w 231"/>
                        <a:gd name="T21" fmla="*/ 7 h 246"/>
                        <a:gd name="T22" fmla="*/ 14 w 231"/>
                        <a:gd name="T23" fmla="*/ 13 h 246"/>
                        <a:gd name="T24" fmla="*/ 13 w 231"/>
                        <a:gd name="T25" fmla="*/ 20 h 246"/>
                        <a:gd name="T26" fmla="*/ 12 w 231"/>
                        <a:gd name="T27" fmla="*/ 28 h 246"/>
                        <a:gd name="T28" fmla="*/ 10 w 231"/>
                        <a:gd name="T29" fmla="*/ 34 h 246"/>
                        <a:gd name="T30" fmla="*/ 8 w 231"/>
                        <a:gd name="T31" fmla="*/ 40 h 246"/>
                        <a:gd name="T32" fmla="*/ 6 w 231"/>
                        <a:gd name="T33" fmla="*/ 46 h 246"/>
                        <a:gd name="T34" fmla="*/ 3 w 231"/>
                        <a:gd name="T35" fmla="*/ 51 h 246"/>
                        <a:gd name="T36" fmla="*/ 2 w 231"/>
                        <a:gd name="T37" fmla="*/ 51 h 246"/>
                        <a:gd name="T38" fmla="*/ 1 w 231"/>
                        <a:gd name="T39" fmla="*/ 48 h 246"/>
                        <a:gd name="T40" fmla="*/ 0 w 231"/>
                        <a:gd name="T41" fmla="*/ 41 h 24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0" t="0" r="r" b="b"/>
                      <a:pathLst>
                        <a:path w="231" h="246">
                          <a:moveTo>
                            <a:pt x="0" y="200"/>
                          </a:moveTo>
                          <a:lnTo>
                            <a:pt x="9" y="171"/>
                          </a:lnTo>
                          <a:lnTo>
                            <a:pt x="24" y="144"/>
                          </a:lnTo>
                          <a:lnTo>
                            <a:pt x="54" y="106"/>
                          </a:lnTo>
                          <a:lnTo>
                            <a:pt x="83" y="76"/>
                          </a:lnTo>
                          <a:lnTo>
                            <a:pt x="119" y="46"/>
                          </a:lnTo>
                          <a:lnTo>
                            <a:pt x="154" y="21"/>
                          </a:lnTo>
                          <a:lnTo>
                            <a:pt x="183" y="4"/>
                          </a:lnTo>
                          <a:lnTo>
                            <a:pt x="208" y="0"/>
                          </a:lnTo>
                          <a:lnTo>
                            <a:pt x="226" y="8"/>
                          </a:lnTo>
                          <a:lnTo>
                            <a:pt x="231" y="33"/>
                          </a:lnTo>
                          <a:lnTo>
                            <a:pt x="223" y="61"/>
                          </a:lnTo>
                          <a:lnTo>
                            <a:pt x="208" y="93"/>
                          </a:lnTo>
                          <a:lnTo>
                            <a:pt x="178" y="134"/>
                          </a:lnTo>
                          <a:lnTo>
                            <a:pt x="150" y="164"/>
                          </a:lnTo>
                          <a:lnTo>
                            <a:pt x="119" y="193"/>
                          </a:lnTo>
                          <a:lnTo>
                            <a:pt x="87" y="222"/>
                          </a:lnTo>
                          <a:lnTo>
                            <a:pt x="45" y="246"/>
                          </a:lnTo>
                          <a:lnTo>
                            <a:pt x="18" y="243"/>
                          </a:lnTo>
                          <a:lnTo>
                            <a:pt x="3" y="229"/>
                          </a:lnTo>
                          <a:lnTo>
                            <a:pt x="0" y="200"/>
                          </a:lnTo>
                          <a:close/>
                        </a:path>
                      </a:pathLst>
                    </a:custGeom>
                    <a:solidFill>
                      <a:srgbClr val="E0E0FF"/>
                    </a:solidFill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7465" name="Freeform 15"/>
                  <p:cNvSpPr>
                    <a:spLocks/>
                  </p:cNvSpPr>
                  <p:nvPr/>
                </p:nvSpPr>
                <p:spPr bwMode="auto">
                  <a:xfrm flipH="1">
                    <a:off x="3537" y="1470"/>
                    <a:ext cx="79" cy="151"/>
                  </a:xfrm>
                  <a:custGeom>
                    <a:avLst/>
                    <a:gdLst>
                      <a:gd name="T0" fmla="*/ 8 w 155"/>
                      <a:gd name="T1" fmla="*/ 0 h 221"/>
                      <a:gd name="T2" fmla="*/ 9 w 155"/>
                      <a:gd name="T3" fmla="*/ 1 h 221"/>
                      <a:gd name="T4" fmla="*/ 10 w 155"/>
                      <a:gd name="T5" fmla="*/ 3 h 221"/>
                      <a:gd name="T6" fmla="*/ 10 w 155"/>
                      <a:gd name="T7" fmla="*/ 7 h 221"/>
                      <a:gd name="T8" fmla="*/ 9 w 155"/>
                      <a:gd name="T9" fmla="*/ 9 h 221"/>
                      <a:gd name="T10" fmla="*/ 10 w 155"/>
                      <a:gd name="T11" fmla="*/ 10 h 221"/>
                      <a:gd name="T12" fmla="*/ 10 w 155"/>
                      <a:gd name="T13" fmla="*/ 13 h 221"/>
                      <a:gd name="T14" fmla="*/ 10 w 155"/>
                      <a:gd name="T15" fmla="*/ 17 h 221"/>
                      <a:gd name="T16" fmla="*/ 10 w 155"/>
                      <a:gd name="T17" fmla="*/ 18 h 221"/>
                      <a:gd name="T18" fmla="*/ 9 w 155"/>
                      <a:gd name="T19" fmla="*/ 20 h 221"/>
                      <a:gd name="T20" fmla="*/ 10 w 155"/>
                      <a:gd name="T21" fmla="*/ 25 h 221"/>
                      <a:gd name="T22" fmla="*/ 10 w 155"/>
                      <a:gd name="T23" fmla="*/ 28 h 221"/>
                      <a:gd name="T24" fmla="*/ 9 w 155"/>
                      <a:gd name="T25" fmla="*/ 31 h 221"/>
                      <a:gd name="T26" fmla="*/ 8 w 155"/>
                      <a:gd name="T27" fmla="*/ 33 h 221"/>
                      <a:gd name="T28" fmla="*/ 6 w 155"/>
                      <a:gd name="T29" fmla="*/ 31 h 221"/>
                      <a:gd name="T30" fmla="*/ 6 w 155"/>
                      <a:gd name="T31" fmla="*/ 35 h 221"/>
                      <a:gd name="T32" fmla="*/ 6 w 155"/>
                      <a:gd name="T33" fmla="*/ 40 h 221"/>
                      <a:gd name="T34" fmla="*/ 6 w 155"/>
                      <a:gd name="T35" fmla="*/ 44 h 221"/>
                      <a:gd name="T36" fmla="*/ 5 w 155"/>
                      <a:gd name="T37" fmla="*/ 46 h 221"/>
                      <a:gd name="T38" fmla="*/ 4 w 155"/>
                      <a:gd name="T39" fmla="*/ 48 h 221"/>
                      <a:gd name="T40" fmla="*/ 3 w 155"/>
                      <a:gd name="T41" fmla="*/ 48 h 221"/>
                      <a:gd name="T42" fmla="*/ 2 w 155"/>
                      <a:gd name="T43" fmla="*/ 46 h 221"/>
                      <a:gd name="T44" fmla="*/ 1 w 155"/>
                      <a:gd name="T45" fmla="*/ 44 h 221"/>
                      <a:gd name="T46" fmla="*/ 1 w 155"/>
                      <a:gd name="T47" fmla="*/ 38 h 221"/>
                      <a:gd name="T48" fmla="*/ 0 w 155"/>
                      <a:gd name="T49" fmla="*/ 34 h 221"/>
                      <a:gd name="T50" fmla="*/ 1 w 155"/>
                      <a:gd name="T51" fmla="*/ 31 h 221"/>
                      <a:gd name="T52" fmla="*/ 1 w 155"/>
                      <a:gd name="T53" fmla="*/ 31 h 221"/>
                      <a:gd name="T54" fmla="*/ 2 w 155"/>
                      <a:gd name="T55" fmla="*/ 30 h 221"/>
                      <a:gd name="T56" fmla="*/ 2 w 155"/>
                      <a:gd name="T57" fmla="*/ 27 h 221"/>
                      <a:gd name="T58" fmla="*/ 1 w 155"/>
                      <a:gd name="T59" fmla="*/ 25 h 221"/>
                      <a:gd name="T60" fmla="*/ 1 w 155"/>
                      <a:gd name="T61" fmla="*/ 23 h 221"/>
                      <a:gd name="T62" fmla="*/ 1 w 155"/>
                      <a:gd name="T63" fmla="*/ 20 h 221"/>
                      <a:gd name="T64" fmla="*/ 2 w 155"/>
                      <a:gd name="T65" fmla="*/ 18 h 221"/>
                      <a:gd name="T66" fmla="*/ 2 w 155"/>
                      <a:gd name="T67" fmla="*/ 16 h 221"/>
                      <a:gd name="T68" fmla="*/ 2 w 155"/>
                      <a:gd name="T69" fmla="*/ 12 h 221"/>
                      <a:gd name="T70" fmla="*/ 2 w 155"/>
                      <a:gd name="T71" fmla="*/ 11 h 221"/>
                      <a:gd name="T72" fmla="*/ 2 w 155"/>
                      <a:gd name="T73" fmla="*/ 8 h 221"/>
                      <a:gd name="T74" fmla="*/ 2 w 155"/>
                      <a:gd name="T75" fmla="*/ 5 h 221"/>
                      <a:gd name="T76" fmla="*/ 3 w 155"/>
                      <a:gd name="T77" fmla="*/ 3 h 221"/>
                      <a:gd name="T78" fmla="*/ 4 w 155"/>
                      <a:gd name="T79" fmla="*/ 3 h 221"/>
                      <a:gd name="T80" fmla="*/ 5 w 155"/>
                      <a:gd name="T81" fmla="*/ 3 h 221"/>
                      <a:gd name="T82" fmla="*/ 5 w 155"/>
                      <a:gd name="T83" fmla="*/ 3 h 221"/>
                      <a:gd name="T84" fmla="*/ 6 w 155"/>
                      <a:gd name="T85" fmla="*/ 2 h 221"/>
                      <a:gd name="T86" fmla="*/ 8 w 155"/>
                      <a:gd name="T87" fmla="*/ 0 h 221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155" h="221">
                        <a:moveTo>
                          <a:pt x="117" y="0"/>
                        </a:moveTo>
                        <a:lnTo>
                          <a:pt x="132" y="4"/>
                        </a:lnTo>
                        <a:lnTo>
                          <a:pt x="141" y="17"/>
                        </a:lnTo>
                        <a:lnTo>
                          <a:pt x="142" y="30"/>
                        </a:lnTo>
                        <a:lnTo>
                          <a:pt x="137" y="41"/>
                        </a:lnTo>
                        <a:lnTo>
                          <a:pt x="145" y="46"/>
                        </a:lnTo>
                        <a:lnTo>
                          <a:pt x="154" y="60"/>
                        </a:lnTo>
                        <a:lnTo>
                          <a:pt x="155" y="76"/>
                        </a:lnTo>
                        <a:lnTo>
                          <a:pt x="146" y="87"/>
                        </a:lnTo>
                        <a:lnTo>
                          <a:pt x="132" y="95"/>
                        </a:lnTo>
                        <a:lnTo>
                          <a:pt x="141" y="111"/>
                        </a:lnTo>
                        <a:lnTo>
                          <a:pt x="142" y="129"/>
                        </a:lnTo>
                        <a:lnTo>
                          <a:pt x="133" y="143"/>
                        </a:lnTo>
                        <a:lnTo>
                          <a:pt x="115" y="150"/>
                        </a:lnTo>
                        <a:lnTo>
                          <a:pt x="87" y="145"/>
                        </a:lnTo>
                        <a:lnTo>
                          <a:pt x="88" y="160"/>
                        </a:lnTo>
                        <a:lnTo>
                          <a:pt x="87" y="183"/>
                        </a:lnTo>
                        <a:lnTo>
                          <a:pt x="82" y="200"/>
                        </a:lnTo>
                        <a:lnTo>
                          <a:pt x="73" y="212"/>
                        </a:lnTo>
                        <a:lnTo>
                          <a:pt x="62" y="220"/>
                        </a:lnTo>
                        <a:lnTo>
                          <a:pt x="46" y="221"/>
                        </a:lnTo>
                        <a:lnTo>
                          <a:pt x="27" y="213"/>
                        </a:lnTo>
                        <a:lnTo>
                          <a:pt x="16" y="199"/>
                        </a:lnTo>
                        <a:lnTo>
                          <a:pt x="3" y="174"/>
                        </a:lnTo>
                        <a:lnTo>
                          <a:pt x="0" y="156"/>
                        </a:lnTo>
                        <a:lnTo>
                          <a:pt x="6" y="145"/>
                        </a:lnTo>
                        <a:lnTo>
                          <a:pt x="16" y="140"/>
                        </a:lnTo>
                        <a:lnTo>
                          <a:pt x="24" y="138"/>
                        </a:lnTo>
                        <a:lnTo>
                          <a:pt x="21" y="125"/>
                        </a:lnTo>
                        <a:lnTo>
                          <a:pt x="10" y="115"/>
                        </a:lnTo>
                        <a:lnTo>
                          <a:pt x="6" y="103"/>
                        </a:lnTo>
                        <a:lnTo>
                          <a:pt x="11" y="90"/>
                        </a:lnTo>
                        <a:lnTo>
                          <a:pt x="26" y="83"/>
                        </a:lnTo>
                        <a:lnTo>
                          <a:pt x="19" y="73"/>
                        </a:lnTo>
                        <a:lnTo>
                          <a:pt x="19" y="59"/>
                        </a:lnTo>
                        <a:lnTo>
                          <a:pt x="30" y="51"/>
                        </a:lnTo>
                        <a:lnTo>
                          <a:pt x="25" y="39"/>
                        </a:lnTo>
                        <a:lnTo>
                          <a:pt x="32" y="23"/>
                        </a:lnTo>
                        <a:lnTo>
                          <a:pt x="42" y="16"/>
                        </a:lnTo>
                        <a:lnTo>
                          <a:pt x="58" y="14"/>
                        </a:lnTo>
                        <a:lnTo>
                          <a:pt x="66" y="16"/>
                        </a:lnTo>
                        <a:lnTo>
                          <a:pt x="75" y="17"/>
                        </a:lnTo>
                        <a:lnTo>
                          <a:pt x="91" y="10"/>
                        </a:lnTo>
                        <a:lnTo>
                          <a:pt x="117" y="0"/>
                        </a:lnTo>
                        <a:close/>
                      </a:path>
                    </a:pathLst>
                  </a:custGeom>
                  <a:solidFill>
                    <a:srgbClr val="E0A08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66" name="Freeform 16"/>
                  <p:cNvSpPr>
                    <a:spLocks/>
                  </p:cNvSpPr>
                  <p:nvPr/>
                </p:nvSpPr>
                <p:spPr bwMode="auto">
                  <a:xfrm flipH="1">
                    <a:off x="3548" y="1534"/>
                    <a:ext cx="39" cy="10"/>
                  </a:xfrm>
                  <a:custGeom>
                    <a:avLst/>
                    <a:gdLst>
                      <a:gd name="T0" fmla="*/ 0 w 79"/>
                      <a:gd name="T1" fmla="*/ 1 h 15"/>
                      <a:gd name="T2" fmla="*/ 0 w 79"/>
                      <a:gd name="T3" fmla="*/ 2 h 15"/>
                      <a:gd name="T4" fmla="*/ 2 w 79"/>
                      <a:gd name="T5" fmla="*/ 3 h 15"/>
                      <a:gd name="T6" fmla="*/ 3 w 79"/>
                      <a:gd name="T7" fmla="*/ 2 h 15"/>
                      <a:gd name="T8" fmla="*/ 4 w 79"/>
                      <a:gd name="T9" fmla="*/ 1 h 15"/>
                      <a:gd name="T10" fmla="*/ 4 w 79"/>
                      <a:gd name="T11" fmla="*/ 0 h 1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79" h="15">
                        <a:moveTo>
                          <a:pt x="0" y="4"/>
                        </a:moveTo>
                        <a:lnTo>
                          <a:pt x="12" y="10"/>
                        </a:lnTo>
                        <a:lnTo>
                          <a:pt x="32" y="15"/>
                        </a:lnTo>
                        <a:lnTo>
                          <a:pt x="50" y="12"/>
                        </a:lnTo>
                        <a:lnTo>
                          <a:pt x="68" y="7"/>
                        </a:lnTo>
                        <a:lnTo>
                          <a:pt x="79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67" name="Freeform 17"/>
                  <p:cNvSpPr>
                    <a:spLocks/>
                  </p:cNvSpPr>
                  <p:nvPr/>
                </p:nvSpPr>
                <p:spPr bwMode="auto">
                  <a:xfrm flipH="1">
                    <a:off x="3571" y="1560"/>
                    <a:ext cx="25" cy="11"/>
                  </a:xfrm>
                  <a:custGeom>
                    <a:avLst/>
                    <a:gdLst>
                      <a:gd name="T0" fmla="*/ 4 w 48"/>
                      <a:gd name="T1" fmla="*/ 4 h 15"/>
                      <a:gd name="T2" fmla="*/ 3 w 48"/>
                      <a:gd name="T3" fmla="*/ 4 h 15"/>
                      <a:gd name="T4" fmla="*/ 2 w 48"/>
                      <a:gd name="T5" fmla="*/ 3 h 15"/>
                      <a:gd name="T6" fmla="*/ 0 w 48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8" h="15">
                        <a:moveTo>
                          <a:pt x="48" y="15"/>
                        </a:moveTo>
                        <a:lnTo>
                          <a:pt x="33" y="14"/>
                        </a:lnTo>
                        <a:lnTo>
                          <a:pt x="17" y="1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68" name="Freeform 18"/>
                  <p:cNvSpPr>
                    <a:spLocks/>
                  </p:cNvSpPr>
                  <p:nvPr/>
                </p:nvSpPr>
                <p:spPr bwMode="auto">
                  <a:xfrm flipH="1">
                    <a:off x="3575" y="1572"/>
                    <a:ext cx="23" cy="14"/>
                  </a:xfrm>
                  <a:custGeom>
                    <a:avLst/>
                    <a:gdLst>
                      <a:gd name="T0" fmla="*/ 3 w 43"/>
                      <a:gd name="T1" fmla="*/ 4 h 22"/>
                      <a:gd name="T2" fmla="*/ 3 w 43"/>
                      <a:gd name="T3" fmla="*/ 3 h 22"/>
                      <a:gd name="T4" fmla="*/ 2 w 43"/>
                      <a:gd name="T5" fmla="*/ 3 h 22"/>
                      <a:gd name="T6" fmla="*/ 1 w 43"/>
                      <a:gd name="T7" fmla="*/ 4 h 22"/>
                      <a:gd name="T8" fmla="*/ 1 w 43"/>
                      <a:gd name="T9" fmla="*/ 2 h 22"/>
                      <a:gd name="T10" fmla="*/ 0 w 43"/>
                      <a:gd name="T11" fmla="*/ 0 h 2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22">
                        <a:moveTo>
                          <a:pt x="43" y="22"/>
                        </a:moveTo>
                        <a:lnTo>
                          <a:pt x="31" y="16"/>
                        </a:lnTo>
                        <a:lnTo>
                          <a:pt x="20" y="16"/>
                        </a:lnTo>
                        <a:lnTo>
                          <a:pt x="9" y="22"/>
                        </a:lnTo>
                        <a:lnTo>
                          <a:pt x="6" y="1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69" name="Freeform 19"/>
                  <p:cNvSpPr>
                    <a:spLocks/>
                  </p:cNvSpPr>
                  <p:nvPr/>
                </p:nvSpPr>
                <p:spPr bwMode="auto">
                  <a:xfrm flipH="1">
                    <a:off x="3548" y="1500"/>
                    <a:ext cx="39" cy="14"/>
                  </a:xfrm>
                  <a:custGeom>
                    <a:avLst/>
                    <a:gdLst>
                      <a:gd name="T0" fmla="*/ 4 w 79"/>
                      <a:gd name="T1" fmla="*/ 0 h 19"/>
                      <a:gd name="T2" fmla="*/ 4 w 79"/>
                      <a:gd name="T3" fmla="*/ 1 h 19"/>
                      <a:gd name="T4" fmla="*/ 3 w 79"/>
                      <a:gd name="T5" fmla="*/ 1 h 19"/>
                      <a:gd name="T6" fmla="*/ 3 w 79"/>
                      <a:gd name="T7" fmla="*/ 3 h 19"/>
                      <a:gd name="T8" fmla="*/ 2 w 79"/>
                      <a:gd name="T9" fmla="*/ 5 h 19"/>
                      <a:gd name="T10" fmla="*/ 1 w 79"/>
                      <a:gd name="T11" fmla="*/ 5 h 19"/>
                      <a:gd name="T12" fmla="*/ 1 w 79"/>
                      <a:gd name="T13" fmla="*/ 5 h 19"/>
                      <a:gd name="T14" fmla="*/ 0 w 79"/>
                      <a:gd name="T15" fmla="*/ 4 h 19"/>
                      <a:gd name="T16" fmla="*/ 0 w 79"/>
                      <a:gd name="T17" fmla="*/ 3 h 1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79" h="19">
                        <a:moveTo>
                          <a:pt x="79" y="0"/>
                        </a:moveTo>
                        <a:lnTo>
                          <a:pt x="68" y="3"/>
                        </a:lnTo>
                        <a:lnTo>
                          <a:pt x="57" y="6"/>
                        </a:lnTo>
                        <a:lnTo>
                          <a:pt x="49" y="11"/>
                        </a:lnTo>
                        <a:lnTo>
                          <a:pt x="40" y="16"/>
                        </a:lnTo>
                        <a:lnTo>
                          <a:pt x="29" y="19"/>
                        </a:lnTo>
                        <a:lnTo>
                          <a:pt x="18" y="17"/>
                        </a:lnTo>
                        <a:lnTo>
                          <a:pt x="8" y="13"/>
                        </a:lnTo>
                        <a:lnTo>
                          <a:pt x="0" y="9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7416" name="Group 36"/>
            <p:cNvGrpSpPr>
              <a:grpSpLocks/>
            </p:cNvGrpSpPr>
            <p:nvPr/>
          </p:nvGrpSpPr>
          <p:grpSpPr bwMode="auto">
            <a:xfrm>
              <a:off x="3493" y="978"/>
              <a:ext cx="193" cy="453"/>
              <a:chOff x="3493" y="978"/>
              <a:chExt cx="193" cy="453"/>
            </a:xfrm>
          </p:grpSpPr>
          <p:grpSp>
            <p:nvGrpSpPr>
              <p:cNvPr id="17447" name="Group 34"/>
              <p:cNvGrpSpPr>
                <a:grpSpLocks/>
              </p:cNvGrpSpPr>
              <p:nvPr/>
            </p:nvGrpSpPr>
            <p:grpSpPr bwMode="auto">
              <a:xfrm>
                <a:off x="3522" y="1050"/>
                <a:ext cx="164" cy="381"/>
                <a:chOff x="3522" y="1050"/>
                <a:chExt cx="164" cy="381"/>
              </a:xfrm>
            </p:grpSpPr>
            <p:sp>
              <p:nvSpPr>
                <p:cNvPr id="17449" name="Freeform 23"/>
                <p:cNvSpPr>
                  <a:spLocks/>
                </p:cNvSpPr>
                <p:nvPr/>
              </p:nvSpPr>
              <p:spPr bwMode="auto">
                <a:xfrm flipH="1">
                  <a:off x="3522" y="1050"/>
                  <a:ext cx="164" cy="381"/>
                </a:xfrm>
                <a:custGeom>
                  <a:avLst/>
                  <a:gdLst>
                    <a:gd name="T0" fmla="*/ 1 w 324"/>
                    <a:gd name="T1" fmla="*/ 32 h 565"/>
                    <a:gd name="T2" fmla="*/ 1 w 324"/>
                    <a:gd name="T3" fmla="*/ 38 h 565"/>
                    <a:gd name="T4" fmla="*/ 0 w 324"/>
                    <a:gd name="T5" fmla="*/ 46 h 565"/>
                    <a:gd name="T6" fmla="*/ 1 w 324"/>
                    <a:gd name="T7" fmla="*/ 62 h 565"/>
                    <a:gd name="T8" fmla="*/ 1 w 324"/>
                    <a:gd name="T9" fmla="*/ 75 h 565"/>
                    <a:gd name="T10" fmla="*/ 2 w 324"/>
                    <a:gd name="T11" fmla="*/ 83 h 565"/>
                    <a:gd name="T12" fmla="*/ 3 w 324"/>
                    <a:gd name="T13" fmla="*/ 94 h 565"/>
                    <a:gd name="T14" fmla="*/ 4 w 324"/>
                    <a:gd name="T15" fmla="*/ 98 h 565"/>
                    <a:gd name="T16" fmla="*/ 5 w 324"/>
                    <a:gd name="T17" fmla="*/ 105 h 565"/>
                    <a:gd name="T18" fmla="*/ 5 w 324"/>
                    <a:gd name="T19" fmla="*/ 111 h 565"/>
                    <a:gd name="T20" fmla="*/ 6 w 324"/>
                    <a:gd name="T21" fmla="*/ 115 h 565"/>
                    <a:gd name="T22" fmla="*/ 7 w 324"/>
                    <a:gd name="T23" fmla="*/ 117 h 565"/>
                    <a:gd name="T24" fmla="*/ 8 w 324"/>
                    <a:gd name="T25" fmla="*/ 117 h 565"/>
                    <a:gd name="T26" fmla="*/ 8 w 324"/>
                    <a:gd name="T27" fmla="*/ 116 h 565"/>
                    <a:gd name="T28" fmla="*/ 9 w 324"/>
                    <a:gd name="T29" fmla="*/ 116 h 565"/>
                    <a:gd name="T30" fmla="*/ 9 w 324"/>
                    <a:gd name="T31" fmla="*/ 115 h 565"/>
                    <a:gd name="T32" fmla="*/ 10 w 324"/>
                    <a:gd name="T33" fmla="*/ 113 h 565"/>
                    <a:gd name="T34" fmla="*/ 11 w 324"/>
                    <a:gd name="T35" fmla="*/ 106 h 565"/>
                    <a:gd name="T36" fmla="*/ 12 w 324"/>
                    <a:gd name="T37" fmla="*/ 97 h 565"/>
                    <a:gd name="T38" fmla="*/ 12 w 324"/>
                    <a:gd name="T39" fmla="*/ 90 h 565"/>
                    <a:gd name="T40" fmla="*/ 13 w 324"/>
                    <a:gd name="T41" fmla="*/ 84 h 565"/>
                    <a:gd name="T42" fmla="*/ 13 w 324"/>
                    <a:gd name="T43" fmla="*/ 79 h 565"/>
                    <a:gd name="T44" fmla="*/ 14 w 324"/>
                    <a:gd name="T45" fmla="*/ 74 h 565"/>
                    <a:gd name="T46" fmla="*/ 15 w 324"/>
                    <a:gd name="T47" fmla="*/ 69 h 565"/>
                    <a:gd name="T48" fmla="*/ 14 w 324"/>
                    <a:gd name="T49" fmla="*/ 66 h 565"/>
                    <a:gd name="T50" fmla="*/ 13 w 324"/>
                    <a:gd name="T51" fmla="*/ 65 h 565"/>
                    <a:gd name="T52" fmla="*/ 14 w 324"/>
                    <a:gd name="T53" fmla="*/ 61 h 565"/>
                    <a:gd name="T54" fmla="*/ 14 w 324"/>
                    <a:gd name="T55" fmla="*/ 58 h 565"/>
                    <a:gd name="T56" fmla="*/ 14 w 324"/>
                    <a:gd name="T57" fmla="*/ 56 h 565"/>
                    <a:gd name="T58" fmla="*/ 15 w 324"/>
                    <a:gd name="T59" fmla="*/ 53 h 565"/>
                    <a:gd name="T60" fmla="*/ 15 w 324"/>
                    <a:gd name="T61" fmla="*/ 55 h 565"/>
                    <a:gd name="T62" fmla="*/ 15 w 324"/>
                    <a:gd name="T63" fmla="*/ 55 h 565"/>
                    <a:gd name="T64" fmla="*/ 16 w 324"/>
                    <a:gd name="T65" fmla="*/ 58 h 565"/>
                    <a:gd name="T66" fmla="*/ 16 w 324"/>
                    <a:gd name="T67" fmla="*/ 61 h 565"/>
                    <a:gd name="T68" fmla="*/ 16 w 324"/>
                    <a:gd name="T69" fmla="*/ 62 h 565"/>
                    <a:gd name="T70" fmla="*/ 17 w 324"/>
                    <a:gd name="T71" fmla="*/ 62 h 565"/>
                    <a:gd name="T72" fmla="*/ 17 w 324"/>
                    <a:gd name="T73" fmla="*/ 61 h 565"/>
                    <a:gd name="T74" fmla="*/ 18 w 324"/>
                    <a:gd name="T75" fmla="*/ 59 h 565"/>
                    <a:gd name="T76" fmla="*/ 18 w 324"/>
                    <a:gd name="T77" fmla="*/ 53 h 565"/>
                    <a:gd name="T78" fmla="*/ 19 w 324"/>
                    <a:gd name="T79" fmla="*/ 49 h 565"/>
                    <a:gd name="T80" fmla="*/ 20 w 324"/>
                    <a:gd name="T81" fmla="*/ 46 h 565"/>
                    <a:gd name="T82" fmla="*/ 20 w 324"/>
                    <a:gd name="T83" fmla="*/ 43 h 565"/>
                    <a:gd name="T84" fmla="*/ 19 w 324"/>
                    <a:gd name="T85" fmla="*/ 37 h 565"/>
                    <a:gd name="T86" fmla="*/ 19 w 324"/>
                    <a:gd name="T87" fmla="*/ 34 h 565"/>
                    <a:gd name="T88" fmla="*/ 19 w 324"/>
                    <a:gd name="T89" fmla="*/ 29 h 565"/>
                    <a:gd name="T90" fmla="*/ 20 w 324"/>
                    <a:gd name="T91" fmla="*/ 26 h 565"/>
                    <a:gd name="T92" fmla="*/ 21 w 324"/>
                    <a:gd name="T93" fmla="*/ 22 h 565"/>
                    <a:gd name="T94" fmla="*/ 21 w 324"/>
                    <a:gd name="T95" fmla="*/ 15 h 565"/>
                    <a:gd name="T96" fmla="*/ 19 w 324"/>
                    <a:gd name="T97" fmla="*/ 8 h 565"/>
                    <a:gd name="T98" fmla="*/ 17 w 324"/>
                    <a:gd name="T99" fmla="*/ 2 h 565"/>
                    <a:gd name="T100" fmla="*/ 14 w 324"/>
                    <a:gd name="T101" fmla="*/ 0 h 565"/>
                    <a:gd name="T102" fmla="*/ 11 w 324"/>
                    <a:gd name="T103" fmla="*/ 1 h 565"/>
                    <a:gd name="T104" fmla="*/ 7 w 324"/>
                    <a:gd name="T105" fmla="*/ 5 h 565"/>
                    <a:gd name="T106" fmla="*/ 6 w 324"/>
                    <a:gd name="T107" fmla="*/ 9 h 565"/>
                    <a:gd name="T108" fmla="*/ 6 w 324"/>
                    <a:gd name="T109" fmla="*/ 13 h 565"/>
                    <a:gd name="T110" fmla="*/ 5 w 324"/>
                    <a:gd name="T111" fmla="*/ 18 h 565"/>
                    <a:gd name="T112" fmla="*/ 5 w 324"/>
                    <a:gd name="T113" fmla="*/ 22 h 565"/>
                    <a:gd name="T114" fmla="*/ 3 w 324"/>
                    <a:gd name="T115" fmla="*/ 26 h 565"/>
                    <a:gd name="T116" fmla="*/ 2 w 324"/>
                    <a:gd name="T117" fmla="*/ 28 h 565"/>
                    <a:gd name="T118" fmla="*/ 1 w 324"/>
                    <a:gd name="T119" fmla="*/ 32 h 56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324" h="565">
                      <a:moveTo>
                        <a:pt x="10" y="153"/>
                      </a:moveTo>
                      <a:lnTo>
                        <a:pt x="3" y="187"/>
                      </a:lnTo>
                      <a:lnTo>
                        <a:pt x="0" y="222"/>
                      </a:lnTo>
                      <a:lnTo>
                        <a:pt x="8" y="298"/>
                      </a:lnTo>
                      <a:lnTo>
                        <a:pt x="14" y="364"/>
                      </a:lnTo>
                      <a:lnTo>
                        <a:pt x="29" y="404"/>
                      </a:lnTo>
                      <a:lnTo>
                        <a:pt x="45" y="452"/>
                      </a:lnTo>
                      <a:lnTo>
                        <a:pt x="55" y="477"/>
                      </a:lnTo>
                      <a:lnTo>
                        <a:pt x="68" y="510"/>
                      </a:lnTo>
                      <a:lnTo>
                        <a:pt x="78" y="535"/>
                      </a:lnTo>
                      <a:lnTo>
                        <a:pt x="90" y="554"/>
                      </a:lnTo>
                      <a:lnTo>
                        <a:pt x="100" y="562"/>
                      </a:lnTo>
                      <a:lnTo>
                        <a:pt x="112" y="565"/>
                      </a:lnTo>
                      <a:lnTo>
                        <a:pt x="124" y="560"/>
                      </a:lnTo>
                      <a:lnTo>
                        <a:pt x="133" y="561"/>
                      </a:lnTo>
                      <a:lnTo>
                        <a:pt x="140" y="558"/>
                      </a:lnTo>
                      <a:lnTo>
                        <a:pt x="150" y="543"/>
                      </a:lnTo>
                      <a:lnTo>
                        <a:pt x="164" y="511"/>
                      </a:lnTo>
                      <a:lnTo>
                        <a:pt x="176" y="472"/>
                      </a:lnTo>
                      <a:lnTo>
                        <a:pt x="185" y="437"/>
                      </a:lnTo>
                      <a:lnTo>
                        <a:pt x="189" y="406"/>
                      </a:lnTo>
                      <a:lnTo>
                        <a:pt x="196" y="383"/>
                      </a:lnTo>
                      <a:lnTo>
                        <a:pt x="208" y="355"/>
                      </a:lnTo>
                      <a:lnTo>
                        <a:pt x="222" y="335"/>
                      </a:lnTo>
                      <a:lnTo>
                        <a:pt x="209" y="322"/>
                      </a:lnTo>
                      <a:lnTo>
                        <a:pt x="194" y="313"/>
                      </a:lnTo>
                      <a:lnTo>
                        <a:pt x="206" y="297"/>
                      </a:lnTo>
                      <a:lnTo>
                        <a:pt x="208" y="281"/>
                      </a:lnTo>
                      <a:lnTo>
                        <a:pt x="212" y="270"/>
                      </a:lnTo>
                      <a:lnTo>
                        <a:pt x="221" y="258"/>
                      </a:lnTo>
                      <a:lnTo>
                        <a:pt x="227" y="264"/>
                      </a:lnTo>
                      <a:lnTo>
                        <a:pt x="234" y="267"/>
                      </a:lnTo>
                      <a:lnTo>
                        <a:pt x="241" y="279"/>
                      </a:lnTo>
                      <a:lnTo>
                        <a:pt x="244" y="294"/>
                      </a:lnTo>
                      <a:lnTo>
                        <a:pt x="249" y="299"/>
                      </a:lnTo>
                      <a:lnTo>
                        <a:pt x="259" y="301"/>
                      </a:lnTo>
                      <a:lnTo>
                        <a:pt x="266" y="296"/>
                      </a:lnTo>
                      <a:lnTo>
                        <a:pt x="271" y="285"/>
                      </a:lnTo>
                      <a:lnTo>
                        <a:pt x="278" y="254"/>
                      </a:lnTo>
                      <a:lnTo>
                        <a:pt x="292" y="235"/>
                      </a:lnTo>
                      <a:lnTo>
                        <a:pt x="301" y="223"/>
                      </a:lnTo>
                      <a:lnTo>
                        <a:pt x="304" y="209"/>
                      </a:lnTo>
                      <a:lnTo>
                        <a:pt x="296" y="179"/>
                      </a:lnTo>
                      <a:lnTo>
                        <a:pt x="290" y="162"/>
                      </a:lnTo>
                      <a:lnTo>
                        <a:pt x="297" y="141"/>
                      </a:lnTo>
                      <a:lnTo>
                        <a:pt x="313" y="123"/>
                      </a:lnTo>
                      <a:lnTo>
                        <a:pt x="324" y="107"/>
                      </a:lnTo>
                      <a:lnTo>
                        <a:pt x="316" y="69"/>
                      </a:lnTo>
                      <a:lnTo>
                        <a:pt x="298" y="38"/>
                      </a:lnTo>
                      <a:lnTo>
                        <a:pt x="254" y="12"/>
                      </a:lnTo>
                      <a:lnTo>
                        <a:pt x="207" y="0"/>
                      </a:lnTo>
                      <a:lnTo>
                        <a:pt x="160" y="4"/>
                      </a:lnTo>
                      <a:lnTo>
                        <a:pt x="108" y="24"/>
                      </a:lnTo>
                      <a:lnTo>
                        <a:pt x="92" y="43"/>
                      </a:lnTo>
                      <a:lnTo>
                        <a:pt x="84" y="62"/>
                      </a:lnTo>
                      <a:lnTo>
                        <a:pt x="76" y="89"/>
                      </a:lnTo>
                      <a:lnTo>
                        <a:pt x="70" y="102"/>
                      </a:lnTo>
                      <a:lnTo>
                        <a:pt x="35" y="124"/>
                      </a:lnTo>
                      <a:lnTo>
                        <a:pt x="20" y="138"/>
                      </a:lnTo>
                      <a:lnTo>
                        <a:pt x="10" y="153"/>
                      </a:lnTo>
                      <a:close/>
                    </a:path>
                  </a:pathLst>
                </a:custGeom>
                <a:solidFill>
                  <a:srgbClr val="E0A08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7450" name="Group 33"/>
                <p:cNvGrpSpPr>
                  <a:grpSpLocks/>
                </p:cNvGrpSpPr>
                <p:nvPr/>
              </p:nvGrpSpPr>
              <p:grpSpPr bwMode="auto">
                <a:xfrm>
                  <a:off x="3539" y="1107"/>
                  <a:ext cx="127" cy="202"/>
                  <a:chOff x="3539" y="1107"/>
                  <a:chExt cx="127" cy="202"/>
                </a:xfrm>
              </p:grpSpPr>
              <p:grpSp>
                <p:nvGrpSpPr>
                  <p:cNvPr id="17451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3539" y="1107"/>
                    <a:ext cx="127" cy="202"/>
                    <a:chOff x="3539" y="1107"/>
                    <a:chExt cx="127" cy="202"/>
                  </a:xfrm>
                </p:grpSpPr>
                <p:sp>
                  <p:nvSpPr>
                    <p:cNvPr id="17453" name="Freeform 24"/>
                    <p:cNvSpPr>
                      <a:spLocks/>
                    </p:cNvSpPr>
                    <p:nvPr/>
                  </p:nvSpPr>
                  <p:spPr bwMode="auto">
                    <a:xfrm flipH="1">
                      <a:off x="3629" y="1129"/>
                      <a:ext cx="37" cy="180"/>
                    </a:xfrm>
                    <a:custGeom>
                      <a:avLst/>
                      <a:gdLst>
                        <a:gd name="T0" fmla="*/ 0 w 76"/>
                        <a:gd name="T1" fmla="*/ 54 h 268"/>
                        <a:gd name="T2" fmla="*/ 0 w 76"/>
                        <a:gd name="T3" fmla="*/ 49 h 268"/>
                        <a:gd name="T4" fmla="*/ 1 w 76"/>
                        <a:gd name="T5" fmla="*/ 46 h 268"/>
                        <a:gd name="T6" fmla="*/ 0 w 76"/>
                        <a:gd name="T7" fmla="*/ 39 h 268"/>
                        <a:gd name="T8" fmla="*/ 0 w 76"/>
                        <a:gd name="T9" fmla="*/ 33 h 268"/>
                        <a:gd name="T10" fmla="*/ 0 w 76"/>
                        <a:gd name="T11" fmla="*/ 26 h 268"/>
                        <a:gd name="T12" fmla="*/ 0 w 76"/>
                        <a:gd name="T13" fmla="*/ 21 h 268"/>
                        <a:gd name="T14" fmla="*/ 1 w 76"/>
                        <a:gd name="T15" fmla="*/ 15 h 268"/>
                        <a:gd name="T16" fmla="*/ 2 w 76"/>
                        <a:gd name="T17" fmla="*/ 11 h 268"/>
                        <a:gd name="T18" fmla="*/ 3 w 76"/>
                        <a:gd name="T19" fmla="*/ 7 h 268"/>
                        <a:gd name="T20" fmla="*/ 4 w 76"/>
                        <a:gd name="T21" fmla="*/ 6 h 268"/>
                        <a:gd name="T22" fmla="*/ 3 w 76"/>
                        <a:gd name="T23" fmla="*/ 6 h 268"/>
                        <a:gd name="T24" fmla="*/ 3 w 76"/>
                        <a:gd name="T25" fmla="*/ 5 h 268"/>
                        <a:gd name="T26" fmla="*/ 3 w 76"/>
                        <a:gd name="T27" fmla="*/ 4 h 268"/>
                        <a:gd name="T28" fmla="*/ 2 w 76"/>
                        <a:gd name="T29" fmla="*/ 1 h 268"/>
                        <a:gd name="T30" fmla="*/ 3 w 76"/>
                        <a:gd name="T31" fmla="*/ 0 h 268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76" h="268">
                          <a:moveTo>
                            <a:pt x="2" y="268"/>
                          </a:moveTo>
                          <a:lnTo>
                            <a:pt x="12" y="243"/>
                          </a:lnTo>
                          <a:lnTo>
                            <a:pt x="18" y="224"/>
                          </a:lnTo>
                          <a:lnTo>
                            <a:pt x="15" y="192"/>
                          </a:lnTo>
                          <a:lnTo>
                            <a:pt x="6" y="163"/>
                          </a:lnTo>
                          <a:lnTo>
                            <a:pt x="0" y="129"/>
                          </a:lnTo>
                          <a:lnTo>
                            <a:pt x="2" y="103"/>
                          </a:lnTo>
                          <a:lnTo>
                            <a:pt x="17" y="75"/>
                          </a:lnTo>
                          <a:lnTo>
                            <a:pt x="32" y="56"/>
                          </a:lnTo>
                          <a:lnTo>
                            <a:pt x="55" y="39"/>
                          </a:lnTo>
                          <a:lnTo>
                            <a:pt x="76" y="30"/>
                          </a:lnTo>
                          <a:lnTo>
                            <a:pt x="64" y="29"/>
                          </a:lnTo>
                          <a:lnTo>
                            <a:pt x="56" y="26"/>
                          </a:lnTo>
                          <a:lnTo>
                            <a:pt x="51" y="20"/>
                          </a:lnTo>
                          <a:lnTo>
                            <a:pt x="47" y="8"/>
                          </a:lnTo>
                          <a:lnTo>
                            <a:pt x="49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54" name="Freeform 25"/>
                    <p:cNvSpPr>
                      <a:spLocks/>
                    </p:cNvSpPr>
                    <p:nvPr/>
                  </p:nvSpPr>
                  <p:spPr bwMode="auto">
                    <a:xfrm flipH="1">
                      <a:off x="3568" y="1158"/>
                      <a:ext cx="45" cy="26"/>
                    </a:xfrm>
                    <a:custGeom>
                      <a:avLst/>
                      <a:gdLst>
                        <a:gd name="T0" fmla="*/ 0 w 89"/>
                        <a:gd name="T1" fmla="*/ 5 h 38"/>
                        <a:gd name="T2" fmla="*/ 2 w 89"/>
                        <a:gd name="T3" fmla="*/ 7 h 38"/>
                        <a:gd name="T4" fmla="*/ 3 w 89"/>
                        <a:gd name="T5" fmla="*/ 8 h 38"/>
                        <a:gd name="T6" fmla="*/ 4 w 89"/>
                        <a:gd name="T7" fmla="*/ 8 h 38"/>
                        <a:gd name="T8" fmla="*/ 5 w 89"/>
                        <a:gd name="T9" fmla="*/ 8 h 38"/>
                        <a:gd name="T10" fmla="*/ 6 w 89"/>
                        <a:gd name="T11" fmla="*/ 8 h 38"/>
                        <a:gd name="T12" fmla="*/ 6 w 89"/>
                        <a:gd name="T13" fmla="*/ 5 h 38"/>
                        <a:gd name="T14" fmla="*/ 6 w 89"/>
                        <a:gd name="T15" fmla="*/ 2 h 38"/>
                        <a:gd name="T16" fmla="*/ 5 w 89"/>
                        <a:gd name="T17" fmla="*/ 1 h 38"/>
                        <a:gd name="T18" fmla="*/ 5 w 89"/>
                        <a:gd name="T19" fmla="*/ 0 h 38"/>
                        <a:gd name="T20" fmla="*/ 4 w 89"/>
                        <a:gd name="T21" fmla="*/ 1 h 38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0" t="0" r="r" b="b"/>
                      <a:pathLst>
                        <a:path w="89" h="38">
                          <a:moveTo>
                            <a:pt x="0" y="20"/>
                          </a:moveTo>
                          <a:lnTo>
                            <a:pt x="17" y="31"/>
                          </a:lnTo>
                          <a:lnTo>
                            <a:pt x="34" y="37"/>
                          </a:lnTo>
                          <a:lnTo>
                            <a:pt x="53" y="38"/>
                          </a:lnTo>
                          <a:lnTo>
                            <a:pt x="67" y="37"/>
                          </a:lnTo>
                          <a:lnTo>
                            <a:pt x="81" y="33"/>
                          </a:lnTo>
                          <a:lnTo>
                            <a:pt x="89" y="22"/>
                          </a:lnTo>
                          <a:lnTo>
                            <a:pt x="89" y="9"/>
                          </a:lnTo>
                          <a:lnTo>
                            <a:pt x="79" y="3"/>
                          </a:lnTo>
                          <a:lnTo>
                            <a:pt x="66" y="0"/>
                          </a:lnTo>
                          <a:lnTo>
                            <a:pt x="50" y="5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55" name="Freeform 26"/>
                    <p:cNvSpPr>
                      <a:spLocks/>
                    </p:cNvSpPr>
                    <p:nvPr/>
                  </p:nvSpPr>
                  <p:spPr bwMode="auto">
                    <a:xfrm flipH="1">
                      <a:off x="3604" y="1215"/>
                      <a:ext cx="20" cy="37"/>
                    </a:xfrm>
                    <a:custGeom>
                      <a:avLst/>
                      <a:gdLst>
                        <a:gd name="T0" fmla="*/ 3 w 40"/>
                        <a:gd name="T1" fmla="*/ 0 h 57"/>
                        <a:gd name="T2" fmla="*/ 2 w 40"/>
                        <a:gd name="T3" fmla="*/ 1 h 57"/>
                        <a:gd name="T4" fmla="*/ 1 w 40"/>
                        <a:gd name="T5" fmla="*/ 4 h 57"/>
                        <a:gd name="T6" fmla="*/ 1 w 40"/>
                        <a:gd name="T7" fmla="*/ 6 h 57"/>
                        <a:gd name="T8" fmla="*/ 0 w 40"/>
                        <a:gd name="T9" fmla="*/ 1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0" h="57">
                          <a:moveTo>
                            <a:pt x="40" y="0"/>
                          </a:moveTo>
                          <a:lnTo>
                            <a:pt x="24" y="8"/>
                          </a:lnTo>
                          <a:lnTo>
                            <a:pt x="11" y="21"/>
                          </a:lnTo>
                          <a:lnTo>
                            <a:pt x="3" y="39"/>
                          </a:lnTo>
                          <a:lnTo>
                            <a:pt x="0" y="57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56" name="Freeform 27"/>
                    <p:cNvSpPr>
                      <a:spLocks/>
                    </p:cNvSpPr>
                    <p:nvPr/>
                  </p:nvSpPr>
                  <p:spPr bwMode="auto">
                    <a:xfrm flipH="1">
                      <a:off x="3562" y="1123"/>
                      <a:ext cx="16" cy="28"/>
                    </a:xfrm>
                    <a:custGeom>
                      <a:avLst/>
                      <a:gdLst>
                        <a:gd name="T0" fmla="*/ 0 w 33"/>
                        <a:gd name="T1" fmla="*/ 0 h 43"/>
                        <a:gd name="T2" fmla="*/ 1 w 33"/>
                        <a:gd name="T3" fmla="*/ 8 h 43"/>
                        <a:gd name="T4" fmla="*/ 1 w 33"/>
                        <a:gd name="T5" fmla="*/ 6 h 43"/>
                        <a:gd name="T6" fmla="*/ 1 w 33"/>
                        <a:gd name="T7" fmla="*/ 5 h 43"/>
                        <a:gd name="T8" fmla="*/ 2 w 33"/>
                        <a:gd name="T9" fmla="*/ 5 h 4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3" h="43">
                          <a:moveTo>
                            <a:pt x="0" y="0"/>
                          </a:moveTo>
                          <a:lnTo>
                            <a:pt x="16" y="43"/>
                          </a:lnTo>
                          <a:lnTo>
                            <a:pt x="18" y="32"/>
                          </a:lnTo>
                          <a:lnTo>
                            <a:pt x="24" y="25"/>
                          </a:lnTo>
                          <a:lnTo>
                            <a:pt x="33" y="27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57" name="Freeform 28"/>
                    <p:cNvSpPr>
                      <a:spLocks/>
                    </p:cNvSpPr>
                    <p:nvPr/>
                  </p:nvSpPr>
                  <p:spPr bwMode="auto">
                    <a:xfrm flipH="1">
                      <a:off x="3559" y="1147"/>
                      <a:ext cx="7" cy="11"/>
                    </a:xfrm>
                    <a:custGeom>
                      <a:avLst/>
                      <a:gdLst>
                        <a:gd name="T0" fmla="*/ 0 w 15"/>
                        <a:gd name="T1" fmla="*/ 3 h 16"/>
                        <a:gd name="T2" fmla="*/ 0 w 15"/>
                        <a:gd name="T3" fmla="*/ 3 h 16"/>
                        <a:gd name="T4" fmla="*/ 0 w 15"/>
                        <a:gd name="T5" fmla="*/ 2 h 16"/>
                        <a:gd name="T6" fmla="*/ 0 w 15"/>
                        <a:gd name="T7" fmla="*/ 1 h 16"/>
                        <a:gd name="T8" fmla="*/ 0 w 15"/>
                        <a:gd name="T9" fmla="*/ 0 h 16"/>
                        <a:gd name="T10" fmla="*/ 0 w 15"/>
                        <a:gd name="T11" fmla="*/ 0 h 16"/>
                        <a:gd name="T12" fmla="*/ 0 w 15"/>
                        <a:gd name="T13" fmla="*/ 1 h 16"/>
                        <a:gd name="T14" fmla="*/ 0 w 15"/>
                        <a:gd name="T15" fmla="*/ 1 h 16"/>
                        <a:gd name="T16" fmla="*/ 0 w 15"/>
                        <a:gd name="T17" fmla="*/ 2 h 16"/>
                        <a:gd name="T18" fmla="*/ 0 w 15"/>
                        <a:gd name="T19" fmla="*/ 3 h 16"/>
                        <a:gd name="T20" fmla="*/ 0 w 15"/>
                        <a:gd name="T21" fmla="*/ 4 h 16"/>
                        <a:gd name="T22" fmla="*/ 0 w 15"/>
                        <a:gd name="T23" fmla="*/ 3 h 16"/>
                        <a:gd name="T24" fmla="*/ 0 w 15"/>
                        <a:gd name="T25" fmla="*/ 3 h 1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15" h="16">
                          <a:moveTo>
                            <a:pt x="6" y="14"/>
                          </a:moveTo>
                          <a:lnTo>
                            <a:pt x="2" y="11"/>
                          </a:lnTo>
                          <a:lnTo>
                            <a:pt x="0" y="8"/>
                          </a:lnTo>
                          <a:lnTo>
                            <a:pt x="0" y="3"/>
                          </a:lnTo>
                          <a:lnTo>
                            <a:pt x="3" y="0"/>
                          </a:lnTo>
                          <a:lnTo>
                            <a:pt x="7" y="0"/>
                          </a:lnTo>
                          <a:lnTo>
                            <a:pt x="11" y="2"/>
                          </a:lnTo>
                          <a:lnTo>
                            <a:pt x="13" y="6"/>
                          </a:lnTo>
                          <a:lnTo>
                            <a:pt x="13" y="10"/>
                          </a:lnTo>
                          <a:lnTo>
                            <a:pt x="14" y="14"/>
                          </a:lnTo>
                          <a:lnTo>
                            <a:pt x="15" y="16"/>
                          </a:lnTo>
                          <a:lnTo>
                            <a:pt x="11" y="15"/>
                          </a:lnTo>
                          <a:lnTo>
                            <a:pt x="6" y="14"/>
                          </a:lnTo>
                          <a:close/>
                        </a:path>
                      </a:pathLst>
                    </a:custGeom>
                    <a:solidFill>
                      <a:srgbClr val="C08040"/>
                    </a:solidFill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58" name="Freeform 29"/>
                    <p:cNvSpPr>
                      <a:spLocks/>
                    </p:cNvSpPr>
                    <p:nvPr/>
                  </p:nvSpPr>
                  <p:spPr bwMode="auto">
                    <a:xfrm flipH="1">
                      <a:off x="3539" y="1107"/>
                      <a:ext cx="22" cy="51"/>
                    </a:xfrm>
                    <a:custGeom>
                      <a:avLst/>
                      <a:gdLst>
                        <a:gd name="T0" fmla="*/ 3 w 43"/>
                        <a:gd name="T1" fmla="*/ 16 h 75"/>
                        <a:gd name="T2" fmla="*/ 3 w 43"/>
                        <a:gd name="T3" fmla="*/ 11 h 75"/>
                        <a:gd name="T4" fmla="*/ 3 w 43"/>
                        <a:gd name="T5" fmla="*/ 7 h 75"/>
                        <a:gd name="T6" fmla="*/ 2 w 43"/>
                        <a:gd name="T7" fmla="*/ 5 h 75"/>
                        <a:gd name="T8" fmla="*/ 1 w 43"/>
                        <a:gd name="T9" fmla="*/ 3 h 75"/>
                        <a:gd name="T10" fmla="*/ 0 w 43"/>
                        <a:gd name="T11" fmla="*/ 0 h 7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43" h="75">
                          <a:moveTo>
                            <a:pt x="43" y="75"/>
                          </a:moveTo>
                          <a:lnTo>
                            <a:pt x="42" y="52"/>
                          </a:lnTo>
                          <a:lnTo>
                            <a:pt x="34" y="31"/>
                          </a:lnTo>
                          <a:lnTo>
                            <a:pt x="18" y="25"/>
                          </a:lnTo>
                          <a:lnTo>
                            <a:pt x="2" y="1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59" name="Freeform 30"/>
                    <p:cNvSpPr>
                      <a:spLocks/>
                    </p:cNvSpPr>
                    <p:nvPr/>
                  </p:nvSpPr>
                  <p:spPr bwMode="auto">
                    <a:xfrm flipH="1">
                      <a:off x="3561" y="1178"/>
                      <a:ext cx="29" cy="49"/>
                    </a:xfrm>
                    <a:custGeom>
                      <a:avLst/>
                      <a:gdLst>
                        <a:gd name="T0" fmla="*/ 2 w 58"/>
                        <a:gd name="T1" fmla="*/ 15 h 71"/>
                        <a:gd name="T2" fmla="*/ 2 w 58"/>
                        <a:gd name="T3" fmla="*/ 16 h 71"/>
                        <a:gd name="T4" fmla="*/ 1 w 58"/>
                        <a:gd name="T5" fmla="*/ 16 h 71"/>
                        <a:gd name="T6" fmla="*/ 0 w 58"/>
                        <a:gd name="T7" fmla="*/ 14 h 71"/>
                        <a:gd name="T8" fmla="*/ 1 w 58"/>
                        <a:gd name="T9" fmla="*/ 10 h 71"/>
                        <a:gd name="T10" fmla="*/ 1 w 58"/>
                        <a:gd name="T11" fmla="*/ 8 h 71"/>
                        <a:gd name="T12" fmla="*/ 2 w 58"/>
                        <a:gd name="T13" fmla="*/ 7 h 71"/>
                        <a:gd name="T14" fmla="*/ 3 w 58"/>
                        <a:gd name="T15" fmla="*/ 4 h 71"/>
                        <a:gd name="T16" fmla="*/ 4 w 58"/>
                        <a:gd name="T17" fmla="*/ 3 h 71"/>
                        <a:gd name="T18" fmla="*/ 4 w 58"/>
                        <a:gd name="T19" fmla="*/ 0 h 71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58" h="71">
                          <a:moveTo>
                            <a:pt x="30" y="67"/>
                          </a:moveTo>
                          <a:lnTo>
                            <a:pt x="18" y="71"/>
                          </a:lnTo>
                          <a:lnTo>
                            <a:pt x="7" y="70"/>
                          </a:lnTo>
                          <a:lnTo>
                            <a:pt x="0" y="61"/>
                          </a:lnTo>
                          <a:lnTo>
                            <a:pt x="1" y="47"/>
                          </a:lnTo>
                          <a:lnTo>
                            <a:pt x="10" y="37"/>
                          </a:lnTo>
                          <a:lnTo>
                            <a:pt x="28" y="29"/>
                          </a:lnTo>
                          <a:lnTo>
                            <a:pt x="43" y="19"/>
                          </a:lnTo>
                          <a:lnTo>
                            <a:pt x="52" y="13"/>
                          </a:lnTo>
                          <a:lnTo>
                            <a:pt x="58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7452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83" y="1231"/>
                    <a:ext cx="33" cy="3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7448" name="Freeform 35"/>
              <p:cNvSpPr>
                <a:spLocks/>
              </p:cNvSpPr>
              <p:nvPr/>
            </p:nvSpPr>
            <p:spPr bwMode="auto">
              <a:xfrm flipH="1">
                <a:off x="3493" y="978"/>
                <a:ext cx="175" cy="161"/>
              </a:xfrm>
              <a:custGeom>
                <a:avLst/>
                <a:gdLst>
                  <a:gd name="T0" fmla="*/ 1 w 349"/>
                  <a:gd name="T1" fmla="*/ 50 h 238"/>
                  <a:gd name="T2" fmla="*/ 3 w 349"/>
                  <a:gd name="T3" fmla="*/ 47 h 238"/>
                  <a:gd name="T4" fmla="*/ 4 w 349"/>
                  <a:gd name="T5" fmla="*/ 43 h 238"/>
                  <a:gd name="T6" fmla="*/ 4 w 349"/>
                  <a:gd name="T7" fmla="*/ 39 h 238"/>
                  <a:gd name="T8" fmla="*/ 4 w 349"/>
                  <a:gd name="T9" fmla="*/ 34 h 238"/>
                  <a:gd name="T10" fmla="*/ 5 w 349"/>
                  <a:gd name="T11" fmla="*/ 30 h 238"/>
                  <a:gd name="T12" fmla="*/ 6 w 349"/>
                  <a:gd name="T13" fmla="*/ 28 h 238"/>
                  <a:gd name="T14" fmla="*/ 7 w 349"/>
                  <a:gd name="T15" fmla="*/ 27 h 238"/>
                  <a:gd name="T16" fmla="*/ 8 w 349"/>
                  <a:gd name="T17" fmla="*/ 28 h 238"/>
                  <a:gd name="T18" fmla="*/ 8 w 349"/>
                  <a:gd name="T19" fmla="*/ 30 h 238"/>
                  <a:gd name="T20" fmla="*/ 9 w 349"/>
                  <a:gd name="T21" fmla="*/ 34 h 238"/>
                  <a:gd name="T22" fmla="*/ 9 w 349"/>
                  <a:gd name="T23" fmla="*/ 39 h 238"/>
                  <a:gd name="T24" fmla="*/ 8 w 349"/>
                  <a:gd name="T25" fmla="*/ 45 h 238"/>
                  <a:gd name="T26" fmla="*/ 10 w 349"/>
                  <a:gd name="T27" fmla="*/ 46 h 238"/>
                  <a:gd name="T28" fmla="*/ 10 w 349"/>
                  <a:gd name="T29" fmla="*/ 43 h 238"/>
                  <a:gd name="T30" fmla="*/ 11 w 349"/>
                  <a:gd name="T31" fmla="*/ 41 h 238"/>
                  <a:gd name="T32" fmla="*/ 11 w 349"/>
                  <a:gd name="T33" fmla="*/ 38 h 238"/>
                  <a:gd name="T34" fmla="*/ 12 w 349"/>
                  <a:gd name="T35" fmla="*/ 35 h 238"/>
                  <a:gd name="T36" fmla="*/ 12 w 349"/>
                  <a:gd name="T37" fmla="*/ 32 h 238"/>
                  <a:gd name="T38" fmla="*/ 12 w 349"/>
                  <a:gd name="T39" fmla="*/ 34 h 238"/>
                  <a:gd name="T40" fmla="*/ 13 w 349"/>
                  <a:gd name="T41" fmla="*/ 35 h 238"/>
                  <a:gd name="T42" fmla="*/ 14 w 349"/>
                  <a:gd name="T43" fmla="*/ 35 h 238"/>
                  <a:gd name="T44" fmla="*/ 15 w 349"/>
                  <a:gd name="T45" fmla="*/ 35 h 238"/>
                  <a:gd name="T46" fmla="*/ 15 w 349"/>
                  <a:gd name="T47" fmla="*/ 34 h 238"/>
                  <a:gd name="T48" fmla="*/ 16 w 349"/>
                  <a:gd name="T49" fmla="*/ 37 h 238"/>
                  <a:gd name="T50" fmla="*/ 16 w 349"/>
                  <a:gd name="T51" fmla="*/ 40 h 238"/>
                  <a:gd name="T52" fmla="*/ 17 w 349"/>
                  <a:gd name="T53" fmla="*/ 43 h 238"/>
                  <a:gd name="T54" fmla="*/ 18 w 349"/>
                  <a:gd name="T55" fmla="*/ 45 h 238"/>
                  <a:gd name="T56" fmla="*/ 19 w 349"/>
                  <a:gd name="T57" fmla="*/ 46 h 238"/>
                  <a:gd name="T58" fmla="*/ 20 w 349"/>
                  <a:gd name="T59" fmla="*/ 47 h 238"/>
                  <a:gd name="T60" fmla="*/ 21 w 349"/>
                  <a:gd name="T61" fmla="*/ 45 h 238"/>
                  <a:gd name="T62" fmla="*/ 22 w 349"/>
                  <a:gd name="T63" fmla="*/ 43 h 238"/>
                  <a:gd name="T64" fmla="*/ 22 w 349"/>
                  <a:gd name="T65" fmla="*/ 39 h 238"/>
                  <a:gd name="T66" fmla="*/ 22 w 349"/>
                  <a:gd name="T67" fmla="*/ 36 h 238"/>
                  <a:gd name="T68" fmla="*/ 21 w 349"/>
                  <a:gd name="T69" fmla="*/ 31 h 238"/>
                  <a:gd name="T70" fmla="*/ 21 w 349"/>
                  <a:gd name="T71" fmla="*/ 28 h 238"/>
                  <a:gd name="T72" fmla="*/ 21 w 349"/>
                  <a:gd name="T73" fmla="*/ 24 h 238"/>
                  <a:gd name="T74" fmla="*/ 20 w 349"/>
                  <a:gd name="T75" fmla="*/ 21 h 238"/>
                  <a:gd name="T76" fmla="*/ 19 w 349"/>
                  <a:gd name="T77" fmla="*/ 20 h 238"/>
                  <a:gd name="T78" fmla="*/ 18 w 349"/>
                  <a:gd name="T79" fmla="*/ 19 h 238"/>
                  <a:gd name="T80" fmla="*/ 17 w 349"/>
                  <a:gd name="T81" fmla="*/ 20 h 238"/>
                  <a:gd name="T82" fmla="*/ 16 w 349"/>
                  <a:gd name="T83" fmla="*/ 15 h 238"/>
                  <a:gd name="T84" fmla="*/ 15 w 349"/>
                  <a:gd name="T85" fmla="*/ 10 h 238"/>
                  <a:gd name="T86" fmla="*/ 13 w 349"/>
                  <a:gd name="T87" fmla="*/ 5 h 238"/>
                  <a:gd name="T88" fmla="*/ 11 w 349"/>
                  <a:gd name="T89" fmla="*/ 2 h 238"/>
                  <a:gd name="T90" fmla="*/ 8 w 349"/>
                  <a:gd name="T91" fmla="*/ 0 h 238"/>
                  <a:gd name="T92" fmla="*/ 7 w 349"/>
                  <a:gd name="T93" fmla="*/ 1 h 238"/>
                  <a:gd name="T94" fmla="*/ 6 w 349"/>
                  <a:gd name="T95" fmla="*/ 3 h 238"/>
                  <a:gd name="T96" fmla="*/ 6 w 349"/>
                  <a:gd name="T97" fmla="*/ 5 h 238"/>
                  <a:gd name="T98" fmla="*/ 5 w 349"/>
                  <a:gd name="T99" fmla="*/ 7 h 238"/>
                  <a:gd name="T100" fmla="*/ 4 w 349"/>
                  <a:gd name="T101" fmla="*/ 9 h 238"/>
                  <a:gd name="T102" fmla="*/ 3 w 349"/>
                  <a:gd name="T103" fmla="*/ 11 h 238"/>
                  <a:gd name="T104" fmla="*/ 2 w 349"/>
                  <a:gd name="T105" fmla="*/ 13 h 238"/>
                  <a:gd name="T106" fmla="*/ 2 w 349"/>
                  <a:gd name="T107" fmla="*/ 16 h 238"/>
                  <a:gd name="T108" fmla="*/ 1 w 349"/>
                  <a:gd name="T109" fmla="*/ 20 h 238"/>
                  <a:gd name="T110" fmla="*/ 1 w 349"/>
                  <a:gd name="T111" fmla="*/ 24 h 238"/>
                  <a:gd name="T112" fmla="*/ 1 w 349"/>
                  <a:gd name="T113" fmla="*/ 28 h 238"/>
                  <a:gd name="T114" fmla="*/ 1 w 349"/>
                  <a:gd name="T115" fmla="*/ 32 h 238"/>
                  <a:gd name="T116" fmla="*/ 0 w 349"/>
                  <a:gd name="T117" fmla="*/ 38 h 238"/>
                  <a:gd name="T118" fmla="*/ 1 w 349"/>
                  <a:gd name="T119" fmla="*/ 43 h 238"/>
                  <a:gd name="T120" fmla="*/ 1 w 349"/>
                  <a:gd name="T121" fmla="*/ 46 h 238"/>
                  <a:gd name="T122" fmla="*/ 1 w 349"/>
                  <a:gd name="T123" fmla="*/ 50 h 23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49" h="238">
                    <a:moveTo>
                      <a:pt x="12" y="238"/>
                    </a:moveTo>
                    <a:lnTo>
                      <a:pt x="35" y="225"/>
                    </a:lnTo>
                    <a:lnTo>
                      <a:pt x="49" y="208"/>
                    </a:lnTo>
                    <a:lnTo>
                      <a:pt x="57" y="183"/>
                    </a:lnTo>
                    <a:lnTo>
                      <a:pt x="62" y="161"/>
                    </a:lnTo>
                    <a:lnTo>
                      <a:pt x="70" y="145"/>
                    </a:lnTo>
                    <a:lnTo>
                      <a:pt x="84" y="134"/>
                    </a:lnTo>
                    <a:lnTo>
                      <a:pt x="99" y="128"/>
                    </a:lnTo>
                    <a:lnTo>
                      <a:pt x="114" y="132"/>
                    </a:lnTo>
                    <a:lnTo>
                      <a:pt x="127" y="144"/>
                    </a:lnTo>
                    <a:lnTo>
                      <a:pt x="135" y="162"/>
                    </a:lnTo>
                    <a:lnTo>
                      <a:pt x="130" y="185"/>
                    </a:lnTo>
                    <a:lnTo>
                      <a:pt x="118" y="215"/>
                    </a:lnTo>
                    <a:lnTo>
                      <a:pt x="145" y="222"/>
                    </a:lnTo>
                    <a:lnTo>
                      <a:pt x="148" y="208"/>
                    </a:lnTo>
                    <a:lnTo>
                      <a:pt x="162" y="195"/>
                    </a:lnTo>
                    <a:lnTo>
                      <a:pt x="173" y="180"/>
                    </a:lnTo>
                    <a:lnTo>
                      <a:pt x="179" y="167"/>
                    </a:lnTo>
                    <a:lnTo>
                      <a:pt x="182" y="154"/>
                    </a:lnTo>
                    <a:lnTo>
                      <a:pt x="192" y="161"/>
                    </a:lnTo>
                    <a:lnTo>
                      <a:pt x="204" y="164"/>
                    </a:lnTo>
                    <a:lnTo>
                      <a:pt x="215" y="166"/>
                    </a:lnTo>
                    <a:lnTo>
                      <a:pt x="225" y="164"/>
                    </a:lnTo>
                    <a:lnTo>
                      <a:pt x="234" y="162"/>
                    </a:lnTo>
                    <a:lnTo>
                      <a:pt x="242" y="175"/>
                    </a:lnTo>
                    <a:lnTo>
                      <a:pt x="253" y="191"/>
                    </a:lnTo>
                    <a:lnTo>
                      <a:pt x="269" y="205"/>
                    </a:lnTo>
                    <a:lnTo>
                      <a:pt x="282" y="214"/>
                    </a:lnTo>
                    <a:lnTo>
                      <a:pt x="299" y="221"/>
                    </a:lnTo>
                    <a:lnTo>
                      <a:pt x="318" y="223"/>
                    </a:lnTo>
                    <a:lnTo>
                      <a:pt x="334" y="218"/>
                    </a:lnTo>
                    <a:lnTo>
                      <a:pt x="346" y="203"/>
                    </a:lnTo>
                    <a:lnTo>
                      <a:pt x="349" y="186"/>
                    </a:lnTo>
                    <a:lnTo>
                      <a:pt x="344" y="171"/>
                    </a:lnTo>
                    <a:lnTo>
                      <a:pt x="336" y="149"/>
                    </a:lnTo>
                    <a:lnTo>
                      <a:pt x="330" y="130"/>
                    </a:lnTo>
                    <a:lnTo>
                      <a:pt x="324" y="117"/>
                    </a:lnTo>
                    <a:lnTo>
                      <a:pt x="307" y="100"/>
                    </a:lnTo>
                    <a:lnTo>
                      <a:pt x="292" y="95"/>
                    </a:lnTo>
                    <a:lnTo>
                      <a:pt x="277" y="92"/>
                    </a:lnTo>
                    <a:lnTo>
                      <a:pt x="267" y="94"/>
                    </a:lnTo>
                    <a:lnTo>
                      <a:pt x="255" y="69"/>
                    </a:lnTo>
                    <a:lnTo>
                      <a:pt x="237" y="49"/>
                    </a:lnTo>
                    <a:lnTo>
                      <a:pt x="207" y="27"/>
                    </a:lnTo>
                    <a:lnTo>
                      <a:pt x="167" y="10"/>
                    </a:lnTo>
                    <a:lnTo>
                      <a:pt x="128" y="0"/>
                    </a:lnTo>
                    <a:lnTo>
                      <a:pt x="100" y="5"/>
                    </a:lnTo>
                    <a:lnTo>
                      <a:pt x="94" y="14"/>
                    </a:lnTo>
                    <a:lnTo>
                      <a:pt x="87" y="24"/>
                    </a:lnTo>
                    <a:lnTo>
                      <a:pt x="73" y="34"/>
                    </a:lnTo>
                    <a:lnTo>
                      <a:pt x="55" y="43"/>
                    </a:lnTo>
                    <a:lnTo>
                      <a:pt x="40" y="52"/>
                    </a:lnTo>
                    <a:lnTo>
                      <a:pt x="30" y="62"/>
                    </a:lnTo>
                    <a:lnTo>
                      <a:pt x="21" y="78"/>
                    </a:lnTo>
                    <a:lnTo>
                      <a:pt x="14" y="94"/>
                    </a:lnTo>
                    <a:lnTo>
                      <a:pt x="12" y="111"/>
                    </a:lnTo>
                    <a:lnTo>
                      <a:pt x="7" y="132"/>
                    </a:lnTo>
                    <a:lnTo>
                      <a:pt x="2" y="154"/>
                    </a:lnTo>
                    <a:lnTo>
                      <a:pt x="0" y="181"/>
                    </a:lnTo>
                    <a:lnTo>
                      <a:pt x="1" y="202"/>
                    </a:lnTo>
                    <a:lnTo>
                      <a:pt x="5" y="222"/>
                    </a:lnTo>
                    <a:lnTo>
                      <a:pt x="12" y="238"/>
                    </a:lnTo>
                    <a:close/>
                  </a:path>
                </a:pathLst>
              </a:custGeom>
              <a:solidFill>
                <a:srgbClr val="A0A0A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17" name="Group 39"/>
            <p:cNvGrpSpPr>
              <a:grpSpLocks/>
            </p:cNvGrpSpPr>
            <p:nvPr/>
          </p:nvGrpSpPr>
          <p:grpSpPr bwMode="auto">
            <a:xfrm>
              <a:off x="3945" y="2208"/>
              <a:ext cx="326" cy="144"/>
              <a:chOff x="3945" y="2208"/>
              <a:chExt cx="326" cy="144"/>
            </a:xfrm>
          </p:grpSpPr>
          <p:sp>
            <p:nvSpPr>
              <p:cNvPr id="17445" name="Freeform 37"/>
              <p:cNvSpPr>
                <a:spLocks/>
              </p:cNvSpPr>
              <p:nvPr/>
            </p:nvSpPr>
            <p:spPr bwMode="auto">
              <a:xfrm flipH="1">
                <a:off x="3949" y="2208"/>
                <a:ext cx="322" cy="110"/>
              </a:xfrm>
              <a:custGeom>
                <a:avLst/>
                <a:gdLst>
                  <a:gd name="T0" fmla="*/ 20 w 640"/>
                  <a:gd name="T1" fmla="*/ 0 h 162"/>
                  <a:gd name="T2" fmla="*/ 22 w 640"/>
                  <a:gd name="T3" fmla="*/ 1 h 162"/>
                  <a:gd name="T4" fmla="*/ 24 w 640"/>
                  <a:gd name="T5" fmla="*/ 5 h 162"/>
                  <a:gd name="T6" fmla="*/ 27 w 640"/>
                  <a:gd name="T7" fmla="*/ 7 h 162"/>
                  <a:gd name="T8" fmla="*/ 30 w 640"/>
                  <a:gd name="T9" fmla="*/ 11 h 162"/>
                  <a:gd name="T10" fmla="*/ 32 w 640"/>
                  <a:gd name="T11" fmla="*/ 11 h 162"/>
                  <a:gd name="T12" fmla="*/ 35 w 640"/>
                  <a:gd name="T13" fmla="*/ 14 h 162"/>
                  <a:gd name="T14" fmla="*/ 38 w 640"/>
                  <a:gd name="T15" fmla="*/ 16 h 162"/>
                  <a:gd name="T16" fmla="*/ 41 w 640"/>
                  <a:gd name="T17" fmla="*/ 20 h 162"/>
                  <a:gd name="T18" fmla="*/ 41 w 640"/>
                  <a:gd name="T19" fmla="*/ 25 h 162"/>
                  <a:gd name="T20" fmla="*/ 40 w 640"/>
                  <a:gd name="T21" fmla="*/ 30 h 162"/>
                  <a:gd name="T22" fmla="*/ 37 w 640"/>
                  <a:gd name="T23" fmla="*/ 34 h 162"/>
                  <a:gd name="T24" fmla="*/ 34 w 640"/>
                  <a:gd name="T25" fmla="*/ 34 h 162"/>
                  <a:gd name="T26" fmla="*/ 25 w 640"/>
                  <a:gd name="T27" fmla="*/ 35 h 162"/>
                  <a:gd name="T28" fmla="*/ 21 w 640"/>
                  <a:gd name="T29" fmla="*/ 34 h 162"/>
                  <a:gd name="T30" fmla="*/ 17 w 640"/>
                  <a:gd name="T31" fmla="*/ 33 h 162"/>
                  <a:gd name="T32" fmla="*/ 14 w 640"/>
                  <a:gd name="T33" fmla="*/ 29 h 162"/>
                  <a:gd name="T34" fmla="*/ 12 w 640"/>
                  <a:gd name="T35" fmla="*/ 27 h 162"/>
                  <a:gd name="T36" fmla="*/ 12 w 640"/>
                  <a:gd name="T37" fmla="*/ 32 h 162"/>
                  <a:gd name="T38" fmla="*/ 3 w 640"/>
                  <a:gd name="T39" fmla="*/ 32 h 162"/>
                  <a:gd name="T40" fmla="*/ 2 w 640"/>
                  <a:gd name="T41" fmla="*/ 28 h 162"/>
                  <a:gd name="T42" fmla="*/ 1 w 640"/>
                  <a:gd name="T43" fmla="*/ 20 h 162"/>
                  <a:gd name="T44" fmla="*/ 0 w 640"/>
                  <a:gd name="T45" fmla="*/ 15 h 162"/>
                  <a:gd name="T46" fmla="*/ 1 w 640"/>
                  <a:gd name="T47" fmla="*/ 7 h 162"/>
                  <a:gd name="T48" fmla="*/ 1 w 640"/>
                  <a:gd name="T49" fmla="*/ 1 h 162"/>
                  <a:gd name="T50" fmla="*/ 3 w 640"/>
                  <a:gd name="T51" fmla="*/ 1 h 162"/>
                  <a:gd name="T52" fmla="*/ 6 w 640"/>
                  <a:gd name="T53" fmla="*/ 5 h 162"/>
                  <a:gd name="T54" fmla="*/ 9 w 640"/>
                  <a:gd name="T55" fmla="*/ 8 h 162"/>
                  <a:gd name="T56" fmla="*/ 11 w 640"/>
                  <a:gd name="T57" fmla="*/ 8 h 162"/>
                  <a:gd name="T58" fmla="*/ 13 w 640"/>
                  <a:gd name="T59" fmla="*/ 7 h 162"/>
                  <a:gd name="T60" fmla="*/ 16 w 640"/>
                  <a:gd name="T61" fmla="*/ 5 h 162"/>
                  <a:gd name="T62" fmla="*/ 21 w 640"/>
                  <a:gd name="T63" fmla="*/ 7 h 162"/>
                  <a:gd name="T64" fmla="*/ 20 w 640"/>
                  <a:gd name="T65" fmla="*/ 0 h 16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40" h="162">
                    <a:moveTo>
                      <a:pt x="306" y="0"/>
                    </a:moveTo>
                    <a:lnTo>
                      <a:pt x="347" y="7"/>
                    </a:lnTo>
                    <a:lnTo>
                      <a:pt x="380" y="20"/>
                    </a:lnTo>
                    <a:lnTo>
                      <a:pt x="415" y="36"/>
                    </a:lnTo>
                    <a:lnTo>
                      <a:pt x="467" y="52"/>
                    </a:lnTo>
                    <a:lnTo>
                      <a:pt x="503" y="52"/>
                    </a:lnTo>
                    <a:lnTo>
                      <a:pt x="552" y="64"/>
                    </a:lnTo>
                    <a:lnTo>
                      <a:pt x="594" y="77"/>
                    </a:lnTo>
                    <a:lnTo>
                      <a:pt x="637" y="95"/>
                    </a:lnTo>
                    <a:lnTo>
                      <a:pt x="640" y="118"/>
                    </a:lnTo>
                    <a:lnTo>
                      <a:pt x="622" y="141"/>
                    </a:lnTo>
                    <a:lnTo>
                      <a:pt x="585" y="157"/>
                    </a:lnTo>
                    <a:lnTo>
                      <a:pt x="538" y="161"/>
                    </a:lnTo>
                    <a:lnTo>
                      <a:pt x="382" y="162"/>
                    </a:lnTo>
                    <a:lnTo>
                      <a:pt x="324" y="157"/>
                    </a:lnTo>
                    <a:lnTo>
                      <a:pt x="266" y="152"/>
                    </a:lnTo>
                    <a:lnTo>
                      <a:pt x="213" y="136"/>
                    </a:lnTo>
                    <a:lnTo>
                      <a:pt x="182" y="128"/>
                    </a:lnTo>
                    <a:lnTo>
                      <a:pt x="182" y="149"/>
                    </a:lnTo>
                    <a:lnTo>
                      <a:pt x="39" y="150"/>
                    </a:lnTo>
                    <a:lnTo>
                      <a:pt x="17" y="129"/>
                    </a:lnTo>
                    <a:lnTo>
                      <a:pt x="3" y="95"/>
                    </a:lnTo>
                    <a:lnTo>
                      <a:pt x="0" y="69"/>
                    </a:lnTo>
                    <a:lnTo>
                      <a:pt x="3" y="32"/>
                    </a:lnTo>
                    <a:lnTo>
                      <a:pt x="8" y="6"/>
                    </a:lnTo>
                    <a:lnTo>
                      <a:pt x="43" y="6"/>
                    </a:lnTo>
                    <a:lnTo>
                      <a:pt x="87" y="23"/>
                    </a:lnTo>
                    <a:lnTo>
                      <a:pt x="134" y="39"/>
                    </a:lnTo>
                    <a:lnTo>
                      <a:pt x="169" y="40"/>
                    </a:lnTo>
                    <a:lnTo>
                      <a:pt x="206" y="32"/>
                    </a:lnTo>
                    <a:lnTo>
                      <a:pt x="248" y="23"/>
                    </a:lnTo>
                    <a:lnTo>
                      <a:pt x="326" y="35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60606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6" name="Freeform 38"/>
              <p:cNvSpPr>
                <a:spLocks/>
              </p:cNvSpPr>
              <p:nvPr/>
            </p:nvSpPr>
            <p:spPr bwMode="auto">
              <a:xfrm flipH="1">
                <a:off x="3945" y="2242"/>
                <a:ext cx="322" cy="110"/>
              </a:xfrm>
              <a:custGeom>
                <a:avLst/>
                <a:gdLst>
                  <a:gd name="T0" fmla="*/ 20 w 640"/>
                  <a:gd name="T1" fmla="*/ 0 h 160"/>
                  <a:gd name="T2" fmla="*/ 22 w 640"/>
                  <a:gd name="T3" fmla="*/ 1 h 160"/>
                  <a:gd name="T4" fmla="*/ 24 w 640"/>
                  <a:gd name="T5" fmla="*/ 4 h 160"/>
                  <a:gd name="T6" fmla="*/ 27 w 640"/>
                  <a:gd name="T7" fmla="*/ 8 h 160"/>
                  <a:gd name="T8" fmla="*/ 30 w 640"/>
                  <a:gd name="T9" fmla="*/ 12 h 160"/>
                  <a:gd name="T10" fmla="*/ 32 w 640"/>
                  <a:gd name="T11" fmla="*/ 12 h 160"/>
                  <a:gd name="T12" fmla="*/ 35 w 640"/>
                  <a:gd name="T13" fmla="*/ 14 h 160"/>
                  <a:gd name="T14" fmla="*/ 38 w 640"/>
                  <a:gd name="T15" fmla="*/ 17 h 160"/>
                  <a:gd name="T16" fmla="*/ 41 w 640"/>
                  <a:gd name="T17" fmla="*/ 21 h 160"/>
                  <a:gd name="T18" fmla="*/ 41 w 640"/>
                  <a:gd name="T19" fmla="*/ 26 h 160"/>
                  <a:gd name="T20" fmla="*/ 40 w 640"/>
                  <a:gd name="T21" fmla="*/ 31 h 160"/>
                  <a:gd name="T22" fmla="*/ 37 w 640"/>
                  <a:gd name="T23" fmla="*/ 35 h 160"/>
                  <a:gd name="T24" fmla="*/ 34 w 640"/>
                  <a:gd name="T25" fmla="*/ 36 h 160"/>
                  <a:gd name="T26" fmla="*/ 25 w 640"/>
                  <a:gd name="T27" fmla="*/ 36 h 160"/>
                  <a:gd name="T28" fmla="*/ 21 w 640"/>
                  <a:gd name="T29" fmla="*/ 35 h 160"/>
                  <a:gd name="T30" fmla="*/ 17 w 640"/>
                  <a:gd name="T31" fmla="*/ 34 h 160"/>
                  <a:gd name="T32" fmla="*/ 14 w 640"/>
                  <a:gd name="T33" fmla="*/ 30 h 160"/>
                  <a:gd name="T34" fmla="*/ 12 w 640"/>
                  <a:gd name="T35" fmla="*/ 28 h 160"/>
                  <a:gd name="T36" fmla="*/ 12 w 640"/>
                  <a:gd name="T37" fmla="*/ 32 h 160"/>
                  <a:gd name="T38" fmla="*/ 3 w 640"/>
                  <a:gd name="T39" fmla="*/ 32 h 160"/>
                  <a:gd name="T40" fmla="*/ 2 w 640"/>
                  <a:gd name="T41" fmla="*/ 29 h 160"/>
                  <a:gd name="T42" fmla="*/ 1 w 640"/>
                  <a:gd name="T43" fmla="*/ 21 h 160"/>
                  <a:gd name="T44" fmla="*/ 0 w 640"/>
                  <a:gd name="T45" fmla="*/ 15 h 160"/>
                  <a:gd name="T46" fmla="*/ 1 w 640"/>
                  <a:gd name="T47" fmla="*/ 7 h 160"/>
                  <a:gd name="T48" fmla="*/ 1 w 640"/>
                  <a:gd name="T49" fmla="*/ 1 h 160"/>
                  <a:gd name="T50" fmla="*/ 3 w 640"/>
                  <a:gd name="T51" fmla="*/ 1 h 160"/>
                  <a:gd name="T52" fmla="*/ 6 w 640"/>
                  <a:gd name="T53" fmla="*/ 5 h 160"/>
                  <a:gd name="T54" fmla="*/ 9 w 640"/>
                  <a:gd name="T55" fmla="*/ 9 h 160"/>
                  <a:gd name="T56" fmla="*/ 11 w 640"/>
                  <a:gd name="T57" fmla="*/ 9 h 160"/>
                  <a:gd name="T58" fmla="*/ 13 w 640"/>
                  <a:gd name="T59" fmla="*/ 7 h 160"/>
                  <a:gd name="T60" fmla="*/ 16 w 640"/>
                  <a:gd name="T61" fmla="*/ 5 h 160"/>
                  <a:gd name="T62" fmla="*/ 21 w 640"/>
                  <a:gd name="T63" fmla="*/ 8 h 160"/>
                  <a:gd name="T64" fmla="*/ 20 w 640"/>
                  <a:gd name="T65" fmla="*/ 0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40" h="160">
                    <a:moveTo>
                      <a:pt x="306" y="0"/>
                    </a:moveTo>
                    <a:lnTo>
                      <a:pt x="347" y="6"/>
                    </a:lnTo>
                    <a:lnTo>
                      <a:pt x="380" y="19"/>
                    </a:lnTo>
                    <a:lnTo>
                      <a:pt x="415" y="35"/>
                    </a:lnTo>
                    <a:lnTo>
                      <a:pt x="467" y="52"/>
                    </a:lnTo>
                    <a:lnTo>
                      <a:pt x="502" y="52"/>
                    </a:lnTo>
                    <a:lnTo>
                      <a:pt x="552" y="63"/>
                    </a:lnTo>
                    <a:lnTo>
                      <a:pt x="594" y="76"/>
                    </a:lnTo>
                    <a:lnTo>
                      <a:pt x="637" y="95"/>
                    </a:lnTo>
                    <a:lnTo>
                      <a:pt x="640" y="116"/>
                    </a:lnTo>
                    <a:lnTo>
                      <a:pt x="622" y="140"/>
                    </a:lnTo>
                    <a:lnTo>
                      <a:pt x="585" y="155"/>
                    </a:lnTo>
                    <a:lnTo>
                      <a:pt x="538" y="159"/>
                    </a:lnTo>
                    <a:lnTo>
                      <a:pt x="382" y="160"/>
                    </a:lnTo>
                    <a:lnTo>
                      <a:pt x="323" y="156"/>
                    </a:lnTo>
                    <a:lnTo>
                      <a:pt x="266" y="150"/>
                    </a:lnTo>
                    <a:lnTo>
                      <a:pt x="213" y="135"/>
                    </a:lnTo>
                    <a:lnTo>
                      <a:pt x="182" y="127"/>
                    </a:lnTo>
                    <a:lnTo>
                      <a:pt x="182" y="146"/>
                    </a:lnTo>
                    <a:lnTo>
                      <a:pt x="39" y="147"/>
                    </a:lnTo>
                    <a:lnTo>
                      <a:pt x="17" y="128"/>
                    </a:lnTo>
                    <a:lnTo>
                      <a:pt x="3" y="95"/>
                    </a:lnTo>
                    <a:lnTo>
                      <a:pt x="0" y="69"/>
                    </a:lnTo>
                    <a:lnTo>
                      <a:pt x="3" y="32"/>
                    </a:lnTo>
                    <a:lnTo>
                      <a:pt x="9" y="5"/>
                    </a:lnTo>
                    <a:lnTo>
                      <a:pt x="43" y="5"/>
                    </a:lnTo>
                    <a:lnTo>
                      <a:pt x="87" y="22"/>
                    </a:lnTo>
                    <a:lnTo>
                      <a:pt x="134" y="39"/>
                    </a:lnTo>
                    <a:lnTo>
                      <a:pt x="169" y="40"/>
                    </a:lnTo>
                    <a:lnTo>
                      <a:pt x="206" y="32"/>
                    </a:lnTo>
                    <a:lnTo>
                      <a:pt x="248" y="22"/>
                    </a:lnTo>
                    <a:lnTo>
                      <a:pt x="325" y="34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80808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18" name="Group 42"/>
            <p:cNvGrpSpPr>
              <a:grpSpLocks/>
            </p:cNvGrpSpPr>
            <p:nvPr/>
          </p:nvGrpSpPr>
          <p:grpSpPr bwMode="auto">
            <a:xfrm>
              <a:off x="4108" y="942"/>
              <a:ext cx="256" cy="1338"/>
              <a:chOff x="4108" y="942"/>
              <a:chExt cx="256" cy="1338"/>
            </a:xfrm>
          </p:grpSpPr>
          <p:sp>
            <p:nvSpPr>
              <p:cNvPr id="17443" name="Freeform 40"/>
              <p:cNvSpPr>
                <a:spLocks/>
              </p:cNvSpPr>
              <p:nvPr/>
            </p:nvSpPr>
            <p:spPr bwMode="auto">
              <a:xfrm flipH="1">
                <a:off x="4108" y="942"/>
                <a:ext cx="256" cy="1338"/>
              </a:xfrm>
              <a:custGeom>
                <a:avLst/>
                <a:gdLst>
                  <a:gd name="T0" fmla="*/ 9 w 509"/>
                  <a:gd name="T1" fmla="*/ 0 h 1978"/>
                  <a:gd name="T2" fmla="*/ 13 w 509"/>
                  <a:gd name="T3" fmla="*/ 18 h 1978"/>
                  <a:gd name="T4" fmla="*/ 15 w 509"/>
                  <a:gd name="T5" fmla="*/ 34 h 1978"/>
                  <a:gd name="T6" fmla="*/ 17 w 509"/>
                  <a:gd name="T7" fmla="*/ 46 h 1978"/>
                  <a:gd name="T8" fmla="*/ 23 w 509"/>
                  <a:gd name="T9" fmla="*/ 97 h 1978"/>
                  <a:gd name="T10" fmla="*/ 26 w 509"/>
                  <a:gd name="T11" fmla="*/ 129 h 1978"/>
                  <a:gd name="T12" fmla="*/ 26 w 509"/>
                  <a:gd name="T13" fmla="*/ 158 h 1978"/>
                  <a:gd name="T14" fmla="*/ 27 w 509"/>
                  <a:gd name="T15" fmla="*/ 200 h 1978"/>
                  <a:gd name="T16" fmla="*/ 27 w 509"/>
                  <a:gd name="T17" fmla="*/ 223 h 1978"/>
                  <a:gd name="T18" fmla="*/ 29 w 509"/>
                  <a:gd name="T19" fmla="*/ 241 h 1978"/>
                  <a:gd name="T20" fmla="*/ 29 w 509"/>
                  <a:gd name="T21" fmla="*/ 256 h 1978"/>
                  <a:gd name="T22" fmla="*/ 29 w 509"/>
                  <a:gd name="T23" fmla="*/ 271 h 1978"/>
                  <a:gd name="T24" fmla="*/ 28 w 509"/>
                  <a:gd name="T25" fmla="*/ 282 h 1978"/>
                  <a:gd name="T26" fmla="*/ 28 w 509"/>
                  <a:gd name="T27" fmla="*/ 295 h 1978"/>
                  <a:gd name="T28" fmla="*/ 28 w 509"/>
                  <a:gd name="T29" fmla="*/ 317 h 1978"/>
                  <a:gd name="T30" fmla="*/ 28 w 509"/>
                  <a:gd name="T31" fmla="*/ 354 h 1978"/>
                  <a:gd name="T32" fmla="*/ 29 w 509"/>
                  <a:gd name="T33" fmla="*/ 371 h 1978"/>
                  <a:gd name="T34" fmla="*/ 30 w 509"/>
                  <a:gd name="T35" fmla="*/ 387 h 1978"/>
                  <a:gd name="T36" fmla="*/ 33 w 509"/>
                  <a:gd name="T37" fmla="*/ 403 h 1978"/>
                  <a:gd name="T38" fmla="*/ 28 w 509"/>
                  <a:gd name="T39" fmla="*/ 409 h 1978"/>
                  <a:gd name="T40" fmla="*/ 24 w 509"/>
                  <a:gd name="T41" fmla="*/ 414 h 1978"/>
                  <a:gd name="T42" fmla="*/ 20 w 509"/>
                  <a:gd name="T43" fmla="*/ 413 h 1978"/>
                  <a:gd name="T44" fmla="*/ 14 w 509"/>
                  <a:gd name="T45" fmla="*/ 407 h 1978"/>
                  <a:gd name="T46" fmla="*/ 13 w 509"/>
                  <a:gd name="T47" fmla="*/ 388 h 1978"/>
                  <a:gd name="T48" fmla="*/ 12 w 509"/>
                  <a:gd name="T49" fmla="*/ 371 h 1978"/>
                  <a:gd name="T50" fmla="*/ 12 w 509"/>
                  <a:gd name="T51" fmla="*/ 359 h 1978"/>
                  <a:gd name="T52" fmla="*/ 13 w 509"/>
                  <a:gd name="T53" fmla="*/ 343 h 1978"/>
                  <a:gd name="T54" fmla="*/ 12 w 509"/>
                  <a:gd name="T55" fmla="*/ 327 h 1978"/>
                  <a:gd name="T56" fmla="*/ 11 w 509"/>
                  <a:gd name="T57" fmla="*/ 313 h 1978"/>
                  <a:gd name="T58" fmla="*/ 10 w 509"/>
                  <a:gd name="T59" fmla="*/ 302 h 1978"/>
                  <a:gd name="T60" fmla="*/ 9 w 509"/>
                  <a:gd name="T61" fmla="*/ 285 h 1978"/>
                  <a:gd name="T62" fmla="*/ 9 w 509"/>
                  <a:gd name="T63" fmla="*/ 275 h 1978"/>
                  <a:gd name="T64" fmla="*/ 8 w 509"/>
                  <a:gd name="T65" fmla="*/ 241 h 1978"/>
                  <a:gd name="T66" fmla="*/ 7 w 509"/>
                  <a:gd name="T67" fmla="*/ 214 h 1978"/>
                  <a:gd name="T68" fmla="*/ 6 w 509"/>
                  <a:gd name="T69" fmla="*/ 194 h 1978"/>
                  <a:gd name="T70" fmla="*/ 5 w 509"/>
                  <a:gd name="T71" fmla="*/ 186 h 1978"/>
                  <a:gd name="T72" fmla="*/ 4 w 509"/>
                  <a:gd name="T73" fmla="*/ 164 h 1978"/>
                  <a:gd name="T74" fmla="*/ 3 w 509"/>
                  <a:gd name="T75" fmla="*/ 138 h 1978"/>
                  <a:gd name="T76" fmla="*/ 3 w 509"/>
                  <a:gd name="T77" fmla="*/ 115 h 1978"/>
                  <a:gd name="T78" fmla="*/ 3 w 509"/>
                  <a:gd name="T79" fmla="*/ 99 h 1978"/>
                  <a:gd name="T80" fmla="*/ 2 w 509"/>
                  <a:gd name="T81" fmla="*/ 81 h 1978"/>
                  <a:gd name="T82" fmla="*/ 2 w 509"/>
                  <a:gd name="T83" fmla="*/ 63 h 1978"/>
                  <a:gd name="T84" fmla="*/ 1 w 509"/>
                  <a:gd name="T85" fmla="*/ 43 h 1978"/>
                  <a:gd name="T86" fmla="*/ 0 w 509"/>
                  <a:gd name="T87" fmla="*/ 24 h 1978"/>
                  <a:gd name="T88" fmla="*/ 1 w 509"/>
                  <a:gd name="T89" fmla="*/ 15 h 1978"/>
                  <a:gd name="T90" fmla="*/ 3 w 509"/>
                  <a:gd name="T91" fmla="*/ 7 h 1978"/>
                  <a:gd name="T92" fmla="*/ 6 w 509"/>
                  <a:gd name="T93" fmla="*/ 2 h 1978"/>
                  <a:gd name="T94" fmla="*/ 9 w 509"/>
                  <a:gd name="T95" fmla="*/ 0 h 197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509" h="1978">
                    <a:moveTo>
                      <a:pt x="144" y="0"/>
                    </a:moveTo>
                    <a:lnTo>
                      <a:pt x="197" y="85"/>
                    </a:lnTo>
                    <a:lnTo>
                      <a:pt x="239" y="162"/>
                    </a:lnTo>
                    <a:lnTo>
                      <a:pt x="257" y="219"/>
                    </a:lnTo>
                    <a:lnTo>
                      <a:pt x="364" y="465"/>
                    </a:lnTo>
                    <a:lnTo>
                      <a:pt x="406" y="613"/>
                    </a:lnTo>
                    <a:lnTo>
                      <a:pt x="412" y="754"/>
                    </a:lnTo>
                    <a:lnTo>
                      <a:pt x="418" y="953"/>
                    </a:lnTo>
                    <a:lnTo>
                      <a:pt x="424" y="1064"/>
                    </a:lnTo>
                    <a:lnTo>
                      <a:pt x="445" y="1150"/>
                    </a:lnTo>
                    <a:lnTo>
                      <a:pt x="456" y="1225"/>
                    </a:lnTo>
                    <a:lnTo>
                      <a:pt x="454" y="1296"/>
                    </a:lnTo>
                    <a:lnTo>
                      <a:pt x="438" y="1347"/>
                    </a:lnTo>
                    <a:lnTo>
                      <a:pt x="430" y="1411"/>
                    </a:lnTo>
                    <a:lnTo>
                      <a:pt x="436" y="1513"/>
                    </a:lnTo>
                    <a:lnTo>
                      <a:pt x="439" y="1689"/>
                    </a:lnTo>
                    <a:lnTo>
                      <a:pt x="448" y="1772"/>
                    </a:lnTo>
                    <a:lnTo>
                      <a:pt x="474" y="1849"/>
                    </a:lnTo>
                    <a:lnTo>
                      <a:pt x="509" y="1926"/>
                    </a:lnTo>
                    <a:lnTo>
                      <a:pt x="442" y="1952"/>
                    </a:lnTo>
                    <a:lnTo>
                      <a:pt x="370" y="1978"/>
                    </a:lnTo>
                    <a:lnTo>
                      <a:pt x="316" y="1971"/>
                    </a:lnTo>
                    <a:lnTo>
                      <a:pt x="208" y="1946"/>
                    </a:lnTo>
                    <a:lnTo>
                      <a:pt x="194" y="1852"/>
                    </a:lnTo>
                    <a:lnTo>
                      <a:pt x="185" y="1771"/>
                    </a:lnTo>
                    <a:lnTo>
                      <a:pt x="191" y="1715"/>
                    </a:lnTo>
                    <a:lnTo>
                      <a:pt x="200" y="1637"/>
                    </a:lnTo>
                    <a:lnTo>
                      <a:pt x="191" y="1566"/>
                    </a:lnTo>
                    <a:lnTo>
                      <a:pt x="167" y="1495"/>
                    </a:lnTo>
                    <a:lnTo>
                      <a:pt x="150" y="1443"/>
                    </a:lnTo>
                    <a:lnTo>
                      <a:pt x="144" y="1359"/>
                    </a:lnTo>
                    <a:lnTo>
                      <a:pt x="132" y="1315"/>
                    </a:lnTo>
                    <a:lnTo>
                      <a:pt x="120" y="1153"/>
                    </a:lnTo>
                    <a:lnTo>
                      <a:pt x="102" y="1025"/>
                    </a:lnTo>
                    <a:lnTo>
                      <a:pt x="90" y="927"/>
                    </a:lnTo>
                    <a:lnTo>
                      <a:pt x="72" y="888"/>
                    </a:lnTo>
                    <a:lnTo>
                      <a:pt x="52" y="783"/>
                    </a:lnTo>
                    <a:lnTo>
                      <a:pt x="39" y="659"/>
                    </a:lnTo>
                    <a:lnTo>
                      <a:pt x="44" y="548"/>
                    </a:lnTo>
                    <a:lnTo>
                      <a:pt x="40" y="477"/>
                    </a:lnTo>
                    <a:lnTo>
                      <a:pt x="23" y="386"/>
                    </a:lnTo>
                    <a:lnTo>
                      <a:pt x="17" y="302"/>
                    </a:lnTo>
                    <a:lnTo>
                      <a:pt x="9" y="202"/>
                    </a:lnTo>
                    <a:lnTo>
                      <a:pt x="0" y="117"/>
                    </a:lnTo>
                    <a:lnTo>
                      <a:pt x="14" y="69"/>
                    </a:lnTo>
                    <a:lnTo>
                      <a:pt x="41" y="36"/>
                    </a:lnTo>
                    <a:lnTo>
                      <a:pt x="86" y="1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4" name="Freeform 41"/>
              <p:cNvSpPr>
                <a:spLocks/>
              </p:cNvSpPr>
              <p:nvPr/>
            </p:nvSpPr>
            <p:spPr bwMode="auto">
              <a:xfrm flipH="1">
                <a:off x="4268" y="1312"/>
                <a:ext cx="64" cy="554"/>
              </a:xfrm>
              <a:custGeom>
                <a:avLst/>
                <a:gdLst>
                  <a:gd name="T0" fmla="*/ 7 w 125"/>
                  <a:gd name="T1" fmla="*/ 172 h 818"/>
                  <a:gd name="T2" fmla="*/ 7 w 125"/>
                  <a:gd name="T3" fmla="*/ 149 h 818"/>
                  <a:gd name="T4" fmla="*/ 8 w 125"/>
                  <a:gd name="T5" fmla="*/ 137 h 818"/>
                  <a:gd name="T6" fmla="*/ 9 w 125"/>
                  <a:gd name="T7" fmla="*/ 126 h 818"/>
                  <a:gd name="T8" fmla="*/ 7 w 125"/>
                  <a:gd name="T9" fmla="*/ 114 h 818"/>
                  <a:gd name="T10" fmla="*/ 7 w 125"/>
                  <a:gd name="T11" fmla="*/ 108 h 818"/>
                  <a:gd name="T12" fmla="*/ 6 w 125"/>
                  <a:gd name="T13" fmla="*/ 99 h 818"/>
                  <a:gd name="T14" fmla="*/ 5 w 125"/>
                  <a:gd name="T15" fmla="*/ 91 h 818"/>
                  <a:gd name="T16" fmla="*/ 5 w 125"/>
                  <a:gd name="T17" fmla="*/ 79 h 818"/>
                  <a:gd name="T18" fmla="*/ 4 w 125"/>
                  <a:gd name="T19" fmla="*/ 72 h 818"/>
                  <a:gd name="T20" fmla="*/ 3 w 125"/>
                  <a:gd name="T21" fmla="*/ 59 h 818"/>
                  <a:gd name="T22" fmla="*/ 3 w 125"/>
                  <a:gd name="T23" fmla="*/ 46 h 818"/>
                  <a:gd name="T24" fmla="*/ 2 w 125"/>
                  <a:gd name="T25" fmla="*/ 32 h 818"/>
                  <a:gd name="T26" fmla="*/ 1 w 125"/>
                  <a:gd name="T27" fmla="*/ 19 h 818"/>
                  <a:gd name="T28" fmla="*/ 0 w 125"/>
                  <a:gd name="T29" fmla="*/ 4 h 818"/>
                  <a:gd name="T30" fmla="*/ 0 w 125"/>
                  <a:gd name="T31" fmla="*/ 0 h 8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5" h="818">
                    <a:moveTo>
                      <a:pt x="96" y="818"/>
                    </a:moveTo>
                    <a:lnTo>
                      <a:pt x="96" y="709"/>
                    </a:lnTo>
                    <a:lnTo>
                      <a:pt x="113" y="651"/>
                    </a:lnTo>
                    <a:lnTo>
                      <a:pt x="125" y="599"/>
                    </a:lnTo>
                    <a:lnTo>
                      <a:pt x="96" y="542"/>
                    </a:lnTo>
                    <a:lnTo>
                      <a:pt x="96" y="516"/>
                    </a:lnTo>
                    <a:lnTo>
                      <a:pt x="84" y="471"/>
                    </a:lnTo>
                    <a:lnTo>
                      <a:pt x="66" y="431"/>
                    </a:lnTo>
                    <a:lnTo>
                      <a:pt x="72" y="373"/>
                    </a:lnTo>
                    <a:lnTo>
                      <a:pt x="48" y="340"/>
                    </a:lnTo>
                    <a:lnTo>
                      <a:pt x="36" y="282"/>
                    </a:lnTo>
                    <a:lnTo>
                      <a:pt x="36" y="219"/>
                    </a:lnTo>
                    <a:lnTo>
                      <a:pt x="30" y="154"/>
                    </a:lnTo>
                    <a:lnTo>
                      <a:pt x="12" y="8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19" name="Group 66"/>
            <p:cNvGrpSpPr>
              <a:grpSpLocks/>
            </p:cNvGrpSpPr>
            <p:nvPr/>
          </p:nvGrpSpPr>
          <p:grpSpPr bwMode="auto">
            <a:xfrm>
              <a:off x="3658" y="868"/>
              <a:ext cx="656" cy="727"/>
              <a:chOff x="3658" y="868"/>
              <a:chExt cx="656" cy="727"/>
            </a:xfrm>
          </p:grpSpPr>
          <p:sp>
            <p:nvSpPr>
              <p:cNvPr id="17420" name="Freeform 43"/>
              <p:cNvSpPr>
                <a:spLocks/>
              </p:cNvSpPr>
              <p:nvPr/>
            </p:nvSpPr>
            <p:spPr bwMode="auto">
              <a:xfrm flipH="1">
                <a:off x="3676" y="1343"/>
                <a:ext cx="241" cy="194"/>
              </a:xfrm>
              <a:custGeom>
                <a:avLst/>
                <a:gdLst>
                  <a:gd name="T0" fmla="*/ 26 w 478"/>
                  <a:gd name="T1" fmla="*/ 0 h 286"/>
                  <a:gd name="T2" fmla="*/ 31 w 478"/>
                  <a:gd name="T3" fmla="*/ 11 h 286"/>
                  <a:gd name="T4" fmla="*/ 31 w 478"/>
                  <a:gd name="T5" fmla="*/ 16 h 286"/>
                  <a:gd name="T6" fmla="*/ 31 w 478"/>
                  <a:gd name="T7" fmla="*/ 24 h 286"/>
                  <a:gd name="T8" fmla="*/ 30 w 478"/>
                  <a:gd name="T9" fmla="*/ 31 h 286"/>
                  <a:gd name="T10" fmla="*/ 28 w 478"/>
                  <a:gd name="T11" fmla="*/ 38 h 286"/>
                  <a:gd name="T12" fmla="*/ 26 w 478"/>
                  <a:gd name="T13" fmla="*/ 44 h 286"/>
                  <a:gd name="T14" fmla="*/ 23 w 478"/>
                  <a:gd name="T15" fmla="*/ 50 h 286"/>
                  <a:gd name="T16" fmla="*/ 19 w 478"/>
                  <a:gd name="T17" fmla="*/ 56 h 286"/>
                  <a:gd name="T18" fmla="*/ 15 w 478"/>
                  <a:gd name="T19" fmla="*/ 60 h 286"/>
                  <a:gd name="T20" fmla="*/ 11 w 478"/>
                  <a:gd name="T21" fmla="*/ 61 h 286"/>
                  <a:gd name="T22" fmla="*/ 8 w 478"/>
                  <a:gd name="T23" fmla="*/ 60 h 286"/>
                  <a:gd name="T24" fmla="*/ 4 w 478"/>
                  <a:gd name="T25" fmla="*/ 54 h 286"/>
                  <a:gd name="T26" fmla="*/ 0 w 478"/>
                  <a:gd name="T27" fmla="*/ 48 h 286"/>
                  <a:gd name="T28" fmla="*/ 6 w 478"/>
                  <a:gd name="T29" fmla="*/ 52 h 286"/>
                  <a:gd name="T30" fmla="*/ 11 w 478"/>
                  <a:gd name="T31" fmla="*/ 53 h 286"/>
                  <a:gd name="T32" fmla="*/ 16 w 478"/>
                  <a:gd name="T33" fmla="*/ 48 h 286"/>
                  <a:gd name="T34" fmla="*/ 21 w 478"/>
                  <a:gd name="T35" fmla="*/ 39 h 286"/>
                  <a:gd name="T36" fmla="*/ 24 w 478"/>
                  <a:gd name="T37" fmla="*/ 27 h 286"/>
                  <a:gd name="T38" fmla="*/ 26 w 478"/>
                  <a:gd name="T39" fmla="*/ 0 h 28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78" h="286">
                    <a:moveTo>
                      <a:pt x="406" y="0"/>
                    </a:moveTo>
                    <a:lnTo>
                      <a:pt x="472" y="51"/>
                    </a:lnTo>
                    <a:lnTo>
                      <a:pt x="478" y="77"/>
                    </a:lnTo>
                    <a:lnTo>
                      <a:pt x="474" y="115"/>
                    </a:lnTo>
                    <a:lnTo>
                      <a:pt x="462" y="148"/>
                    </a:lnTo>
                    <a:lnTo>
                      <a:pt x="442" y="178"/>
                    </a:lnTo>
                    <a:lnTo>
                      <a:pt x="404" y="209"/>
                    </a:lnTo>
                    <a:lnTo>
                      <a:pt x="355" y="237"/>
                    </a:lnTo>
                    <a:lnTo>
                      <a:pt x="294" y="264"/>
                    </a:lnTo>
                    <a:lnTo>
                      <a:pt x="233" y="281"/>
                    </a:lnTo>
                    <a:lnTo>
                      <a:pt x="167" y="286"/>
                    </a:lnTo>
                    <a:lnTo>
                      <a:pt x="113" y="282"/>
                    </a:lnTo>
                    <a:lnTo>
                      <a:pt x="59" y="257"/>
                    </a:lnTo>
                    <a:lnTo>
                      <a:pt x="0" y="225"/>
                    </a:lnTo>
                    <a:lnTo>
                      <a:pt x="83" y="244"/>
                    </a:lnTo>
                    <a:lnTo>
                      <a:pt x="173" y="250"/>
                    </a:lnTo>
                    <a:lnTo>
                      <a:pt x="239" y="225"/>
                    </a:lnTo>
                    <a:lnTo>
                      <a:pt x="317" y="187"/>
                    </a:lnTo>
                    <a:lnTo>
                      <a:pt x="370" y="128"/>
                    </a:lnTo>
                    <a:lnTo>
                      <a:pt x="406" y="0"/>
                    </a:lnTo>
                    <a:close/>
                  </a:path>
                </a:pathLst>
              </a:custGeom>
              <a:solidFill>
                <a:srgbClr val="00008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" name="Freeform 44"/>
              <p:cNvSpPr>
                <a:spLocks/>
              </p:cNvSpPr>
              <p:nvPr/>
            </p:nvSpPr>
            <p:spPr bwMode="auto">
              <a:xfrm flipH="1">
                <a:off x="3658" y="1343"/>
                <a:ext cx="103" cy="148"/>
              </a:xfrm>
              <a:custGeom>
                <a:avLst/>
                <a:gdLst>
                  <a:gd name="T0" fmla="*/ 11 w 203"/>
                  <a:gd name="T1" fmla="*/ 1 h 218"/>
                  <a:gd name="T2" fmla="*/ 13 w 203"/>
                  <a:gd name="T3" fmla="*/ 0 h 218"/>
                  <a:gd name="T4" fmla="*/ 13 w 203"/>
                  <a:gd name="T5" fmla="*/ 2 h 218"/>
                  <a:gd name="T6" fmla="*/ 13 w 203"/>
                  <a:gd name="T7" fmla="*/ 7 h 218"/>
                  <a:gd name="T8" fmla="*/ 13 w 203"/>
                  <a:gd name="T9" fmla="*/ 14 h 218"/>
                  <a:gd name="T10" fmla="*/ 12 w 203"/>
                  <a:gd name="T11" fmla="*/ 16 h 218"/>
                  <a:gd name="T12" fmla="*/ 10 w 203"/>
                  <a:gd name="T13" fmla="*/ 17 h 218"/>
                  <a:gd name="T14" fmla="*/ 8 w 203"/>
                  <a:gd name="T15" fmla="*/ 30 h 218"/>
                  <a:gd name="T16" fmla="*/ 5 w 203"/>
                  <a:gd name="T17" fmla="*/ 39 h 218"/>
                  <a:gd name="T18" fmla="*/ 3 w 203"/>
                  <a:gd name="T19" fmla="*/ 43 h 218"/>
                  <a:gd name="T20" fmla="*/ 0 w 203"/>
                  <a:gd name="T21" fmla="*/ 46 h 218"/>
                  <a:gd name="T22" fmla="*/ 3 w 203"/>
                  <a:gd name="T23" fmla="*/ 35 h 218"/>
                  <a:gd name="T24" fmla="*/ 5 w 203"/>
                  <a:gd name="T25" fmla="*/ 29 h 218"/>
                  <a:gd name="T26" fmla="*/ 6 w 203"/>
                  <a:gd name="T27" fmla="*/ 21 h 218"/>
                  <a:gd name="T28" fmla="*/ 9 w 203"/>
                  <a:gd name="T29" fmla="*/ 11 h 218"/>
                  <a:gd name="T30" fmla="*/ 9 w 203"/>
                  <a:gd name="T31" fmla="*/ 10 h 218"/>
                  <a:gd name="T32" fmla="*/ 10 w 203"/>
                  <a:gd name="T33" fmla="*/ 7 h 218"/>
                  <a:gd name="T34" fmla="*/ 10 w 203"/>
                  <a:gd name="T35" fmla="*/ 3 h 218"/>
                  <a:gd name="T36" fmla="*/ 11 w 203"/>
                  <a:gd name="T37" fmla="*/ 1 h 2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3" h="218">
                    <a:moveTo>
                      <a:pt x="157" y="6"/>
                    </a:moveTo>
                    <a:lnTo>
                      <a:pt x="190" y="0"/>
                    </a:lnTo>
                    <a:lnTo>
                      <a:pt x="200" y="12"/>
                    </a:lnTo>
                    <a:lnTo>
                      <a:pt x="203" y="34"/>
                    </a:lnTo>
                    <a:lnTo>
                      <a:pt x="194" y="63"/>
                    </a:lnTo>
                    <a:lnTo>
                      <a:pt x="173" y="77"/>
                    </a:lnTo>
                    <a:lnTo>
                      <a:pt x="149" y="80"/>
                    </a:lnTo>
                    <a:lnTo>
                      <a:pt x="125" y="141"/>
                    </a:lnTo>
                    <a:lnTo>
                      <a:pt x="70" y="181"/>
                    </a:lnTo>
                    <a:lnTo>
                      <a:pt x="34" y="205"/>
                    </a:lnTo>
                    <a:lnTo>
                      <a:pt x="0" y="218"/>
                    </a:lnTo>
                    <a:lnTo>
                      <a:pt x="41" y="166"/>
                    </a:lnTo>
                    <a:lnTo>
                      <a:pt x="67" y="137"/>
                    </a:lnTo>
                    <a:lnTo>
                      <a:pt x="90" y="100"/>
                    </a:lnTo>
                    <a:lnTo>
                      <a:pt x="128" y="52"/>
                    </a:lnTo>
                    <a:lnTo>
                      <a:pt x="139" y="42"/>
                    </a:lnTo>
                    <a:lnTo>
                      <a:pt x="144" y="29"/>
                    </a:lnTo>
                    <a:lnTo>
                      <a:pt x="147" y="18"/>
                    </a:lnTo>
                    <a:lnTo>
                      <a:pt x="157" y="6"/>
                    </a:lnTo>
                    <a:close/>
                  </a:path>
                </a:pathLst>
              </a:custGeom>
              <a:solidFill>
                <a:srgbClr val="FF0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422" name="Group 65"/>
              <p:cNvGrpSpPr>
                <a:grpSpLocks/>
              </p:cNvGrpSpPr>
              <p:nvPr/>
            </p:nvGrpSpPr>
            <p:grpSpPr bwMode="auto">
              <a:xfrm>
                <a:off x="3664" y="868"/>
                <a:ext cx="650" cy="727"/>
                <a:chOff x="3664" y="868"/>
                <a:chExt cx="650" cy="727"/>
              </a:xfrm>
            </p:grpSpPr>
            <p:grpSp>
              <p:nvGrpSpPr>
                <p:cNvPr id="17423" name="Group 53"/>
                <p:cNvGrpSpPr>
                  <a:grpSpLocks/>
                </p:cNvGrpSpPr>
                <p:nvPr/>
              </p:nvGrpSpPr>
              <p:grpSpPr bwMode="auto">
                <a:xfrm>
                  <a:off x="3664" y="868"/>
                  <a:ext cx="650" cy="727"/>
                  <a:chOff x="3664" y="868"/>
                  <a:chExt cx="650" cy="727"/>
                </a:xfrm>
              </p:grpSpPr>
              <p:grpSp>
                <p:nvGrpSpPr>
                  <p:cNvPr id="17435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3664" y="868"/>
                    <a:ext cx="650" cy="727"/>
                    <a:chOff x="3664" y="868"/>
                    <a:chExt cx="650" cy="727"/>
                  </a:xfrm>
                </p:grpSpPr>
                <p:grpSp>
                  <p:nvGrpSpPr>
                    <p:cNvPr id="17437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95" y="868"/>
                      <a:ext cx="106" cy="215"/>
                      <a:chOff x="4095" y="868"/>
                      <a:chExt cx="106" cy="215"/>
                    </a:xfrm>
                  </p:grpSpPr>
                  <p:sp>
                    <p:nvSpPr>
                      <p:cNvPr id="17439" name="Freeform 45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095" y="868"/>
                        <a:ext cx="106" cy="215"/>
                      </a:xfrm>
                      <a:custGeom>
                        <a:avLst/>
                        <a:gdLst>
                          <a:gd name="T0" fmla="*/ 13 w 214"/>
                          <a:gd name="T1" fmla="*/ 41 h 317"/>
                          <a:gd name="T2" fmla="*/ 11 w 214"/>
                          <a:gd name="T3" fmla="*/ 35 h 317"/>
                          <a:gd name="T4" fmla="*/ 10 w 214"/>
                          <a:gd name="T5" fmla="*/ 31 h 317"/>
                          <a:gd name="T6" fmla="*/ 10 w 214"/>
                          <a:gd name="T7" fmla="*/ 26 h 317"/>
                          <a:gd name="T8" fmla="*/ 10 w 214"/>
                          <a:gd name="T9" fmla="*/ 23 h 317"/>
                          <a:gd name="T10" fmla="*/ 10 w 214"/>
                          <a:gd name="T11" fmla="*/ 20 h 317"/>
                          <a:gd name="T12" fmla="*/ 9 w 214"/>
                          <a:gd name="T13" fmla="*/ 19 h 317"/>
                          <a:gd name="T14" fmla="*/ 10 w 214"/>
                          <a:gd name="T15" fmla="*/ 16 h 317"/>
                          <a:gd name="T16" fmla="*/ 10 w 214"/>
                          <a:gd name="T17" fmla="*/ 13 h 317"/>
                          <a:gd name="T18" fmla="*/ 9 w 214"/>
                          <a:gd name="T19" fmla="*/ 11 h 317"/>
                          <a:gd name="T20" fmla="*/ 8 w 214"/>
                          <a:gd name="T21" fmla="*/ 9 h 317"/>
                          <a:gd name="T22" fmla="*/ 8 w 214"/>
                          <a:gd name="T23" fmla="*/ 9 h 317"/>
                          <a:gd name="T24" fmla="*/ 7 w 214"/>
                          <a:gd name="T25" fmla="*/ 9 h 317"/>
                          <a:gd name="T26" fmla="*/ 7 w 214"/>
                          <a:gd name="T27" fmla="*/ 7 h 317"/>
                          <a:gd name="T28" fmla="*/ 7 w 214"/>
                          <a:gd name="T29" fmla="*/ 3 h 317"/>
                          <a:gd name="T30" fmla="*/ 7 w 214"/>
                          <a:gd name="T31" fmla="*/ 2 h 317"/>
                          <a:gd name="T32" fmla="*/ 6 w 214"/>
                          <a:gd name="T33" fmla="*/ 2 h 317"/>
                          <a:gd name="T34" fmla="*/ 6 w 214"/>
                          <a:gd name="T35" fmla="*/ 2 h 317"/>
                          <a:gd name="T36" fmla="*/ 5 w 214"/>
                          <a:gd name="T37" fmla="*/ 3 h 317"/>
                          <a:gd name="T38" fmla="*/ 4 w 214"/>
                          <a:gd name="T39" fmla="*/ 1 h 317"/>
                          <a:gd name="T40" fmla="*/ 4 w 214"/>
                          <a:gd name="T41" fmla="*/ 0 h 317"/>
                          <a:gd name="T42" fmla="*/ 2 w 214"/>
                          <a:gd name="T43" fmla="*/ 0 h 317"/>
                          <a:gd name="T44" fmla="*/ 1 w 214"/>
                          <a:gd name="T45" fmla="*/ 1 h 317"/>
                          <a:gd name="T46" fmla="*/ 0 w 214"/>
                          <a:gd name="T47" fmla="*/ 4 h 317"/>
                          <a:gd name="T48" fmla="*/ 0 w 214"/>
                          <a:gd name="T49" fmla="*/ 7 h 317"/>
                          <a:gd name="T50" fmla="*/ 0 w 214"/>
                          <a:gd name="T51" fmla="*/ 11 h 317"/>
                          <a:gd name="T52" fmla="*/ 0 w 214"/>
                          <a:gd name="T53" fmla="*/ 15 h 317"/>
                          <a:gd name="T54" fmla="*/ 0 w 214"/>
                          <a:gd name="T55" fmla="*/ 19 h 317"/>
                          <a:gd name="T56" fmla="*/ 1 w 214"/>
                          <a:gd name="T57" fmla="*/ 25 h 317"/>
                          <a:gd name="T58" fmla="*/ 1 w 214"/>
                          <a:gd name="T59" fmla="*/ 30 h 317"/>
                          <a:gd name="T60" fmla="*/ 2 w 214"/>
                          <a:gd name="T61" fmla="*/ 34 h 317"/>
                          <a:gd name="T62" fmla="*/ 4 w 214"/>
                          <a:gd name="T63" fmla="*/ 39 h 317"/>
                          <a:gd name="T64" fmla="*/ 7 w 214"/>
                          <a:gd name="T65" fmla="*/ 43 h 317"/>
                          <a:gd name="T66" fmla="*/ 9 w 214"/>
                          <a:gd name="T67" fmla="*/ 45 h 317"/>
                          <a:gd name="T68" fmla="*/ 11 w 214"/>
                          <a:gd name="T69" fmla="*/ 56 h 317"/>
                          <a:gd name="T70" fmla="*/ 12 w 214"/>
                          <a:gd name="T71" fmla="*/ 67 h 317"/>
                          <a:gd name="T72" fmla="*/ 13 w 214"/>
                          <a:gd name="T73" fmla="*/ 41 h 317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0" t="0" r="r" b="b"/>
                        <a:pathLst>
                          <a:path w="214" h="317">
                            <a:moveTo>
                              <a:pt x="214" y="196"/>
                            </a:moveTo>
                            <a:lnTo>
                              <a:pt x="181" y="168"/>
                            </a:lnTo>
                            <a:lnTo>
                              <a:pt x="167" y="145"/>
                            </a:lnTo>
                            <a:lnTo>
                              <a:pt x="172" y="125"/>
                            </a:lnTo>
                            <a:lnTo>
                              <a:pt x="173" y="108"/>
                            </a:lnTo>
                            <a:lnTo>
                              <a:pt x="168" y="95"/>
                            </a:lnTo>
                            <a:lnTo>
                              <a:pt x="158" y="90"/>
                            </a:lnTo>
                            <a:lnTo>
                              <a:pt x="166" y="77"/>
                            </a:lnTo>
                            <a:lnTo>
                              <a:pt x="164" y="62"/>
                            </a:lnTo>
                            <a:lnTo>
                              <a:pt x="156" y="50"/>
                            </a:lnTo>
                            <a:lnTo>
                              <a:pt x="144" y="45"/>
                            </a:lnTo>
                            <a:lnTo>
                              <a:pt x="133" y="42"/>
                            </a:lnTo>
                            <a:lnTo>
                              <a:pt x="121" y="44"/>
                            </a:lnTo>
                            <a:lnTo>
                              <a:pt x="126" y="32"/>
                            </a:lnTo>
                            <a:lnTo>
                              <a:pt x="123" y="18"/>
                            </a:lnTo>
                            <a:lnTo>
                              <a:pt x="117" y="12"/>
                            </a:lnTo>
                            <a:lnTo>
                              <a:pt x="107" y="9"/>
                            </a:lnTo>
                            <a:lnTo>
                              <a:pt x="97" y="10"/>
                            </a:lnTo>
                            <a:lnTo>
                              <a:pt x="87" y="16"/>
                            </a:lnTo>
                            <a:lnTo>
                              <a:pt x="79" y="3"/>
                            </a:lnTo>
                            <a:lnTo>
                              <a:pt x="64" y="0"/>
                            </a:lnTo>
                            <a:lnTo>
                              <a:pt x="45" y="0"/>
                            </a:lnTo>
                            <a:lnTo>
                              <a:pt x="24" y="7"/>
                            </a:lnTo>
                            <a:lnTo>
                              <a:pt x="10" y="20"/>
                            </a:lnTo>
                            <a:lnTo>
                              <a:pt x="2" y="33"/>
                            </a:lnTo>
                            <a:lnTo>
                              <a:pt x="0" y="51"/>
                            </a:lnTo>
                            <a:lnTo>
                              <a:pt x="3" y="71"/>
                            </a:lnTo>
                            <a:lnTo>
                              <a:pt x="10" y="92"/>
                            </a:lnTo>
                            <a:lnTo>
                              <a:pt x="17" y="117"/>
                            </a:lnTo>
                            <a:lnTo>
                              <a:pt x="27" y="142"/>
                            </a:lnTo>
                            <a:lnTo>
                              <a:pt x="45" y="161"/>
                            </a:lnTo>
                            <a:lnTo>
                              <a:pt x="78" y="187"/>
                            </a:lnTo>
                            <a:lnTo>
                              <a:pt x="113" y="203"/>
                            </a:lnTo>
                            <a:lnTo>
                              <a:pt x="150" y="215"/>
                            </a:lnTo>
                            <a:lnTo>
                              <a:pt x="191" y="265"/>
                            </a:lnTo>
                            <a:lnTo>
                              <a:pt x="207" y="317"/>
                            </a:lnTo>
                            <a:lnTo>
                              <a:pt x="214" y="196"/>
                            </a:lnTo>
                            <a:close/>
                          </a:path>
                        </a:pathLst>
                      </a:custGeom>
                      <a:solidFill>
                        <a:srgbClr val="E0A080"/>
                      </a:solidFill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440" name="Freeform 46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157" y="880"/>
                        <a:ext cx="23" cy="41"/>
                      </a:xfrm>
                      <a:custGeom>
                        <a:avLst/>
                        <a:gdLst>
                          <a:gd name="T0" fmla="*/ 1 w 44"/>
                          <a:gd name="T1" fmla="*/ 13 h 60"/>
                          <a:gd name="T2" fmla="*/ 0 w 44"/>
                          <a:gd name="T3" fmla="*/ 10 h 60"/>
                          <a:gd name="T4" fmla="*/ 1 w 44"/>
                          <a:gd name="T5" fmla="*/ 5 h 60"/>
                          <a:gd name="T6" fmla="*/ 1 w 44"/>
                          <a:gd name="T7" fmla="*/ 3 h 60"/>
                          <a:gd name="T8" fmla="*/ 2 w 44"/>
                          <a:gd name="T9" fmla="*/ 1 h 60"/>
                          <a:gd name="T10" fmla="*/ 2 w 44"/>
                          <a:gd name="T11" fmla="*/ 1 h 60"/>
                          <a:gd name="T12" fmla="*/ 3 w 44"/>
                          <a:gd name="T13" fmla="*/ 1 h 60"/>
                          <a:gd name="T14" fmla="*/ 3 w 44"/>
                          <a:gd name="T15" fmla="*/ 0 h 60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0" t="0" r="r" b="b"/>
                        <a:pathLst>
                          <a:path w="44" h="60">
                            <a:moveTo>
                              <a:pt x="2" y="60"/>
                            </a:moveTo>
                            <a:lnTo>
                              <a:pt x="0" y="43"/>
                            </a:lnTo>
                            <a:lnTo>
                              <a:pt x="1" y="26"/>
                            </a:lnTo>
                            <a:lnTo>
                              <a:pt x="8" y="13"/>
                            </a:lnTo>
                            <a:lnTo>
                              <a:pt x="17" y="6"/>
                            </a:lnTo>
                            <a:lnTo>
                              <a:pt x="27" y="2"/>
                            </a:lnTo>
                            <a:lnTo>
                              <a:pt x="34" y="3"/>
                            </a:lnTo>
                            <a:lnTo>
                              <a:pt x="44" y="0"/>
                            </a:ln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441" name="Freeform 47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143" y="898"/>
                        <a:ext cx="19" cy="42"/>
                      </a:xfrm>
                      <a:custGeom>
                        <a:avLst/>
                        <a:gdLst>
                          <a:gd name="T0" fmla="*/ 3 w 36"/>
                          <a:gd name="T1" fmla="*/ 0 h 60"/>
                          <a:gd name="T2" fmla="*/ 2 w 36"/>
                          <a:gd name="T3" fmla="*/ 1 h 60"/>
                          <a:gd name="T4" fmla="*/ 1 w 36"/>
                          <a:gd name="T5" fmla="*/ 3 h 60"/>
                          <a:gd name="T6" fmla="*/ 0 w 36"/>
                          <a:gd name="T7" fmla="*/ 6 h 60"/>
                          <a:gd name="T8" fmla="*/ 1 w 36"/>
                          <a:gd name="T9" fmla="*/ 8 h 60"/>
                          <a:gd name="T10" fmla="*/ 1 w 36"/>
                          <a:gd name="T11" fmla="*/ 11 h 60"/>
                          <a:gd name="T12" fmla="*/ 1 w 36"/>
                          <a:gd name="T13" fmla="*/ 14 h 6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36" h="60">
                            <a:moveTo>
                              <a:pt x="36" y="0"/>
                            </a:moveTo>
                            <a:lnTo>
                              <a:pt x="19" y="3"/>
                            </a:lnTo>
                            <a:lnTo>
                              <a:pt x="7" y="10"/>
                            </a:lnTo>
                            <a:lnTo>
                              <a:pt x="0" y="21"/>
                            </a:lnTo>
                            <a:lnTo>
                              <a:pt x="2" y="32"/>
                            </a:lnTo>
                            <a:lnTo>
                              <a:pt x="11" y="45"/>
                            </a:lnTo>
                            <a:lnTo>
                              <a:pt x="14" y="60"/>
                            </a:ln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442" name="Freeform 48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125" y="925"/>
                        <a:ext cx="19" cy="32"/>
                      </a:xfrm>
                      <a:custGeom>
                        <a:avLst/>
                        <a:gdLst>
                          <a:gd name="T0" fmla="*/ 2 w 40"/>
                          <a:gd name="T1" fmla="*/ 1 h 48"/>
                          <a:gd name="T2" fmla="*/ 1 w 40"/>
                          <a:gd name="T3" fmla="*/ 0 h 48"/>
                          <a:gd name="T4" fmla="*/ 0 w 40"/>
                          <a:gd name="T5" fmla="*/ 1 h 48"/>
                          <a:gd name="T6" fmla="*/ 0 w 40"/>
                          <a:gd name="T7" fmla="*/ 2 h 48"/>
                          <a:gd name="T8" fmla="*/ 0 w 40"/>
                          <a:gd name="T9" fmla="*/ 5 h 48"/>
                          <a:gd name="T10" fmla="*/ 0 w 40"/>
                          <a:gd name="T11" fmla="*/ 7 h 48"/>
                          <a:gd name="T12" fmla="*/ 0 w 40"/>
                          <a:gd name="T13" fmla="*/ 9 h 48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40" h="48">
                            <a:moveTo>
                              <a:pt x="40" y="5"/>
                            </a:moveTo>
                            <a:lnTo>
                              <a:pt x="25" y="0"/>
                            </a:lnTo>
                            <a:lnTo>
                              <a:pt x="12" y="3"/>
                            </a:lnTo>
                            <a:lnTo>
                              <a:pt x="3" y="11"/>
                            </a:lnTo>
                            <a:lnTo>
                              <a:pt x="0" y="24"/>
                            </a:lnTo>
                            <a:lnTo>
                              <a:pt x="5" y="35"/>
                            </a:lnTo>
                            <a:lnTo>
                              <a:pt x="12" y="48"/>
                            </a:ln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7438" name="Freeform 50"/>
                    <p:cNvSpPr>
                      <a:spLocks/>
                    </p:cNvSpPr>
                    <p:nvPr/>
                  </p:nvSpPr>
                  <p:spPr bwMode="auto">
                    <a:xfrm flipH="1">
                      <a:off x="3664" y="907"/>
                      <a:ext cx="650" cy="688"/>
                    </a:xfrm>
                    <a:custGeom>
                      <a:avLst/>
                      <a:gdLst>
                        <a:gd name="T0" fmla="*/ 32 w 1291"/>
                        <a:gd name="T1" fmla="*/ 164 h 1016"/>
                        <a:gd name="T2" fmla="*/ 29 w 1291"/>
                        <a:gd name="T3" fmla="*/ 177 h 1016"/>
                        <a:gd name="T4" fmla="*/ 27 w 1291"/>
                        <a:gd name="T5" fmla="*/ 184 h 1016"/>
                        <a:gd name="T6" fmla="*/ 24 w 1291"/>
                        <a:gd name="T7" fmla="*/ 191 h 1016"/>
                        <a:gd name="T8" fmla="*/ 23 w 1291"/>
                        <a:gd name="T9" fmla="*/ 198 h 1016"/>
                        <a:gd name="T10" fmla="*/ 21 w 1291"/>
                        <a:gd name="T11" fmla="*/ 205 h 1016"/>
                        <a:gd name="T12" fmla="*/ 20 w 1291"/>
                        <a:gd name="T13" fmla="*/ 214 h 1016"/>
                        <a:gd name="T14" fmla="*/ 19 w 1291"/>
                        <a:gd name="T15" fmla="*/ 189 h 1016"/>
                        <a:gd name="T16" fmla="*/ 18 w 1291"/>
                        <a:gd name="T17" fmla="*/ 173 h 1016"/>
                        <a:gd name="T18" fmla="*/ 19 w 1291"/>
                        <a:gd name="T19" fmla="*/ 144 h 1016"/>
                        <a:gd name="T20" fmla="*/ 17 w 1291"/>
                        <a:gd name="T21" fmla="*/ 130 h 1016"/>
                        <a:gd name="T22" fmla="*/ 15 w 1291"/>
                        <a:gd name="T23" fmla="*/ 103 h 1016"/>
                        <a:gd name="T24" fmla="*/ 10 w 1291"/>
                        <a:gd name="T25" fmla="*/ 72 h 1016"/>
                        <a:gd name="T26" fmla="*/ 8 w 1291"/>
                        <a:gd name="T27" fmla="*/ 53 h 1016"/>
                        <a:gd name="T28" fmla="*/ 6 w 1291"/>
                        <a:gd name="T29" fmla="*/ 31 h 1016"/>
                        <a:gd name="T30" fmla="*/ 3 w 1291"/>
                        <a:gd name="T31" fmla="*/ 15 h 1016"/>
                        <a:gd name="T32" fmla="*/ 0 w 1291"/>
                        <a:gd name="T33" fmla="*/ 8 h 1016"/>
                        <a:gd name="T34" fmla="*/ 3 w 1291"/>
                        <a:gd name="T35" fmla="*/ 3 h 1016"/>
                        <a:gd name="T36" fmla="*/ 7 w 1291"/>
                        <a:gd name="T37" fmla="*/ 0 h 1016"/>
                        <a:gd name="T38" fmla="*/ 11 w 1291"/>
                        <a:gd name="T39" fmla="*/ 1 h 1016"/>
                        <a:gd name="T40" fmla="*/ 16 w 1291"/>
                        <a:gd name="T41" fmla="*/ 6 h 1016"/>
                        <a:gd name="T42" fmla="*/ 20 w 1291"/>
                        <a:gd name="T43" fmla="*/ 13 h 1016"/>
                        <a:gd name="T44" fmla="*/ 23 w 1291"/>
                        <a:gd name="T45" fmla="*/ 19 h 1016"/>
                        <a:gd name="T46" fmla="*/ 24 w 1291"/>
                        <a:gd name="T47" fmla="*/ 17 h 1016"/>
                        <a:gd name="T48" fmla="*/ 26 w 1291"/>
                        <a:gd name="T49" fmla="*/ 13 h 1016"/>
                        <a:gd name="T50" fmla="*/ 26 w 1291"/>
                        <a:gd name="T51" fmla="*/ 3 h 1016"/>
                        <a:gd name="T52" fmla="*/ 28 w 1291"/>
                        <a:gd name="T53" fmla="*/ 9 h 1016"/>
                        <a:gd name="T54" fmla="*/ 30 w 1291"/>
                        <a:gd name="T55" fmla="*/ 10 h 1016"/>
                        <a:gd name="T56" fmla="*/ 34 w 1291"/>
                        <a:gd name="T57" fmla="*/ 13 h 1016"/>
                        <a:gd name="T58" fmla="*/ 37 w 1291"/>
                        <a:gd name="T59" fmla="*/ 14 h 1016"/>
                        <a:gd name="T60" fmla="*/ 40 w 1291"/>
                        <a:gd name="T61" fmla="*/ 15 h 1016"/>
                        <a:gd name="T62" fmla="*/ 44 w 1291"/>
                        <a:gd name="T63" fmla="*/ 15 h 1016"/>
                        <a:gd name="T64" fmla="*/ 48 w 1291"/>
                        <a:gd name="T65" fmla="*/ 20 h 1016"/>
                        <a:gd name="T66" fmla="*/ 51 w 1291"/>
                        <a:gd name="T67" fmla="*/ 29 h 1016"/>
                        <a:gd name="T68" fmla="*/ 54 w 1291"/>
                        <a:gd name="T69" fmla="*/ 43 h 1016"/>
                        <a:gd name="T70" fmla="*/ 56 w 1291"/>
                        <a:gd name="T71" fmla="*/ 53 h 1016"/>
                        <a:gd name="T72" fmla="*/ 59 w 1291"/>
                        <a:gd name="T73" fmla="*/ 62 h 1016"/>
                        <a:gd name="T74" fmla="*/ 62 w 1291"/>
                        <a:gd name="T75" fmla="*/ 68 h 1016"/>
                        <a:gd name="T76" fmla="*/ 64 w 1291"/>
                        <a:gd name="T77" fmla="*/ 74 h 1016"/>
                        <a:gd name="T78" fmla="*/ 65 w 1291"/>
                        <a:gd name="T79" fmla="*/ 83 h 1016"/>
                        <a:gd name="T80" fmla="*/ 70 w 1291"/>
                        <a:gd name="T81" fmla="*/ 82 h 1016"/>
                        <a:gd name="T82" fmla="*/ 77 w 1291"/>
                        <a:gd name="T83" fmla="*/ 85 h 1016"/>
                        <a:gd name="T84" fmla="*/ 76 w 1291"/>
                        <a:gd name="T85" fmla="*/ 76 h 1016"/>
                        <a:gd name="T86" fmla="*/ 82 w 1291"/>
                        <a:gd name="T87" fmla="*/ 79 h 1016"/>
                        <a:gd name="T88" fmla="*/ 82 w 1291"/>
                        <a:gd name="T89" fmla="*/ 104 h 1016"/>
                        <a:gd name="T90" fmla="*/ 82 w 1291"/>
                        <a:gd name="T91" fmla="*/ 126 h 1016"/>
                        <a:gd name="T92" fmla="*/ 83 w 1291"/>
                        <a:gd name="T93" fmla="*/ 133 h 1016"/>
                        <a:gd name="T94" fmla="*/ 82 w 1291"/>
                        <a:gd name="T95" fmla="*/ 135 h 1016"/>
                        <a:gd name="T96" fmla="*/ 80 w 1291"/>
                        <a:gd name="T97" fmla="*/ 135 h 1016"/>
                        <a:gd name="T98" fmla="*/ 79 w 1291"/>
                        <a:gd name="T99" fmla="*/ 150 h 1016"/>
                        <a:gd name="T100" fmla="*/ 76 w 1291"/>
                        <a:gd name="T101" fmla="*/ 167 h 1016"/>
                        <a:gd name="T102" fmla="*/ 73 w 1291"/>
                        <a:gd name="T103" fmla="*/ 175 h 1016"/>
                        <a:gd name="T104" fmla="*/ 70 w 1291"/>
                        <a:gd name="T105" fmla="*/ 179 h 1016"/>
                        <a:gd name="T106" fmla="*/ 65 w 1291"/>
                        <a:gd name="T107" fmla="*/ 188 h 1016"/>
                        <a:gd name="T108" fmla="*/ 60 w 1291"/>
                        <a:gd name="T109" fmla="*/ 191 h 1016"/>
                        <a:gd name="T110" fmla="*/ 55 w 1291"/>
                        <a:gd name="T111" fmla="*/ 192 h 1016"/>
                        <a:gd name="T112" fmla="*/ 51 w 1291"/>
                        <a:gd name="T113" fmla="*/ 189 h 1016"/>
                        <a:gd name="T114" fmla="*/ 47 w 1291"/>
                        <a:gd name="T115" fmla="*/ 184 h 1016"/>
                        <a:gd name="T116" fmla="*/ 44 w 1291"/>
                        <a:gd name="T117" fmla="*/ 178 h 1016"/>
                        <a:gd name="T118" fmla="*/ 42 w 1291"/>
                        <a:gd name="T119" fmla="*/ 171 h 1016"/>
                        <a:gd name="T120" fmla="*/ 40 w 1291"/>
                        <a:gd name="T121" fmla="*/ 164 h 1016"/>
                        <a:gd name="T122" fmla="*/ 36 w 1291"/>
                        <a:gd name="T123" fmla="*/ 160 h 1016"/>
                        <a:gd name="T124" fmla="*/ 32 w 1291"/>
                        <a:gd name="T125" fmla="*/ 164 h 101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60000 65536"/>
                        <a:gd name="T187" fmla="*/ 0 60000 65536"/>
                        <a:gd name="T188" fmla="*/ 0 60000 65536"/>
                      </a:gdLst>
                      <a:ahLst/>
                      <a:cxnLst>
                        <a:cxn ang="T126">
                          <a:pos x="T0" y="T1"/>
                        </a:cxn>
                        <a:cxn ang="T127">
                          <a:pos x="T2" y="T3"/>
                        </a:cxn>
                        <a:cxn ang="T128">
                          <a:pos x="T4" y="T5"/>
                        </a:cxn>
                        <a:cxn ang="T129">
                          <a:pos x="T6" y="T7"/>
                        </a:cxn>
                        <a:cxn ang="T130">
                          <a:pos x="T8" y="T9"/>
                        </a:cxn>
                        <a:cxn ang="T131">
                          <a:pos x="T10" y="T11"/>
                        </a:cxn>
                        <a:cxn ang="T132">
                          <a:pos x="T12" y="T13"/>
                        </a:cxn>
                        <a:cxn ang="T133">
                          <a:pos x="T14" y="T15"/>
                        </a:cxn>
                        <a:cxn ang="T134">
                          <a:pos x="T16" y="T17"/>
                        </a:cxn>
                        <a:cxn ang="T135">
                          <a:pos x="T18" y="T19"/>
                        </a:cxn>
                        <a:cxn ang="T136">
                          <a:pos x="T20" y="T21"/>
                        </a:cxn>
                        <a:cxn ang="T137">
                          <a:pos x="T22" y="T23"/>
                        </a:cxn>
                        <a:cxn ang="T138">
                          <a:pos x="T24" y="T25"/>
                        </a:cxn>
                        <a:cxn ang="T139">
                          <a:pos x="T26" y="T27"/>
                        </a:cxn>
                        <a:cxn ang="T140">
                          <a:pos x="T28" y="T29"/>
                        </a:cxn>
                        <a:cxn ang="T141">
                          <a:pos x="T30" y="T31"/>
                        </a:cxn>
                        <a:cxn ang="T142">
                          <a:pos x="T32" y="T33"/>
                        </a:cxn>
                        <a:cxn ang="T143">
                          <a:pos x="T34" y="T35"/>
                        </a:cxn>
                        <a:cxn ang="T144">
                          <a:pos x="T36" y="T37"/>
                        </a:cxn>
                        <a:cxn ang="T145">
                          <a:pos x="T38" y="T39"/>
                        </a:cxn>
                        <a:cxn ang="T146">
                          <a:pos x="T40" y="T41"/>
                        </a:cxn>
                        <a:cxn ang="T147">
                          <a:pos x="T42" y="T43"/>
                        </a:cxn>
                        <a:cxn ang="T148">
                          <a:pos x="T44" y="T45"/>
                        </a:cxn>
                        <a:cxn ang="T149">
                          <a:pos x="T46" y="T47"/>
                        </a:cxn>
                        <a:cxn ang="T150">
                          <a:pos x="T48" y="T49"/>
                        </a:cxn>
                        <a:cxn ang="T151">
                          <a:pos x="T50" y="T51"/>
                        </a:cxn>
                        <a:cxn ang="T152">
                          <a:pos x="T52" y="T53"/>
                        </a:cxn>
                        <a:cxn ang="T153">
                          <a:pos x="T54" y="T55"/>
                        </a:cxn>
                        <a:cxn ang="T154">
                          <a:pos x="T56" y="T57"/>
                        </a:cxn>
                        <a:cxn ang="T155">
                          <a:pos x="T58" y="T59"/>
                        </a:cxn>
                        <a:cxn ang="T156">
                          <a:pos x="T60" y="T61"/>
                        </a:cxn>
                        <a:cxn ang="T157">
                          <a:pos x="T62" y="T63"/>
                        </a:cxn>
                        <a:cxn ang="T158">
                          <a:pos x="T64" y="T65"/>
                        </a:cxn>
                        <a:cxn ang="T159">
                          <a:pos x="T66" y="T67"/>
                        </a:cxn>
                        <a:cxn ang="T160">
                          <a:pos x="T68" y="T69"/>
                        </a:cxn>
                        <a:cxn ang="T161">
                          <a:pos x="T70" y="T71"/>
                        </a:cxn>
                        <a:cxn ang="T162">
                          <a:pos x="T72" y="T73"/>
                        </a:cxn>
                        <a:cxn ang="T163">
                          <a:pos x="T74" y="T75"/>
                        </a:cxn>
                        <a:cxn ang="T164">
                          <a:pos x="T76" y="T77"/>
                        </a:cxn>
                        <a:cxn ang="T165">
                          <a:pos x="T78" y="T79"/>
                        </a:cxn>
                        <a:cxn ang="T166">
                          <a:pos x="T80" y="T81"/>
                        </a:cxn>
                        <a:cxn ang="T167">
                          <a:pos x="T82" y="T83"/>
                        </a:cxn>
                        <a:cxn ang="T168">
                          <a:pos x="T84" y="T85"/>
                        </a:cxn>
                        <a:cxn ang="T169">
                          <a:pos x="T86" y="T87"/>
                        </a:cxn>
                        <a:cxn ang="T170">
                          <a:pos x="T88" y="T89"/>
                        </a:cxn>
                        <a:cxn ang="T171">
                          <a:pos x="T90" y="T91"/>
                        </a:cxn>
                        <a:cxn ang="T172">
                          <a:pos x="T92" y="T93"/>
                        </a:cxn>
                        <a:cxn ang="T173">
                          <a:pos x="T94" y="T95"/>
                        </a:cxn>
                        <a:cxn ang="T174">
                          <a:pos x="T96" y="T97"/>
                        </a:cxn>
                        <a:cxn ang="T175">
                          <a:pos x="T98" y="T99"/>
                        </a:cxn>
                        <a:cxn ang="T176">
                          <a:pos x="T100" y="T101"/>
                        </a:cxn>
                        <a:cxn ang="T177">
                          <a:pos x="T102" y="T103"/>
                        </a:cxn>
                        <a:cxn ang="T178">
                          <a:pos x="T104" y="T105"/>
                        </a:cxn>
                        <a:cxn ang="T179">
                          <a:pos x="T106" y="T107"/>
                        </a:cxn>
                        <a:cxn ang="T180">
                          <a:pos x="T108" y="T109"/>
                        </a:cxn>
                        <a:cxn ang="T181">
                          <a:pos x="T110" y="T111"/>
                        </a:cxn>
                        <a:cxn ang="T182">
                          <a:pos x="T112" y="T113"/>
                        </a:cxn>
                        <a:cxn ang="T183">
                          <a:pos x="T114" y="T115"/>
                        </a:cxn>
                        <a:cxn ang="T184">
                          <a:pos x="T116" y="T117"/>
                        </a:cxn>
                        <a:cxn ang="T185">
                          <a:pos x="T118" y="T119"/>
                        </a:cxn>
                        <a:cxn ang="T186">
                          <a:pos x="T120" y="T121"/>
                        </a:cxn>
                        <a:cxn ang="T187">
                          <a:pos x="T122" y="T123"/>
                        </a:cxn>
                        <a:cxn ang="T188">
                          <a:pos x="T124" y="T125"/>
                        </a:cxn>
                      </a:cxnLst>
                      <a:rect l="0" t="0" r="r" b="b"/>
                      <a:pathLst>
                        <a:path w="1291" h="1016">
                          <a:moveTo>
                            <a:pt x="497" y="781"/>
                          </a:moveTo>
                          <a:lnTo>
                            <a:pt x="455" y="841"/>
                          </a:lnTo>
                          <a:lnTo>
                            <a:pt x="416" y="876"/>
                          </a:lnTo>
                          <a:lnTo>
                            <a:pt x="365" y="906"/>
                          </a:lnTo>
                          <a:lnTo>
                            <a:pt x="355" y="944"/>
                          </a:lnTo>
                          <a:lnTo>
                            <a:pt x="332" y="973"/>
                          </a:lnTo>
                          <a:lnTo>
                            <a:pt x="313" y="1016"/>
                          </a:lnTo>
                          <a:lnTo>
                            <a:pt x="299" y="900"/>
                          </a:lnTo>
                          <a:lnTo>
                            <a:pt x="281" y="823"/>
                          </a:lnTo>
                          <a:lnTo>
                            <a:pt x="299" y="687"/>
                          </a:lnTo>
                          <a:lnTo>
                            <a:pt x="269" y="617"/>
                          </a:lnTo>
                          <a:lnTo>
                            <a:pt x="227" y="489"/>
                          </a:lnTo>
                          <a:lnTo>
                            <a:pt x="150" y="346"/>
                          </a:lnTo>
                          <a:lnTo>
                            <a:pt x="127" y="256"/>
                          </a:lnTo>
                          <a:lnTo>
                            <a:pt x="84" y="147"/>
                          </a:lnTo>
                          <a:lnTo>
                            <a:pt x="37" y="70"/>
                          </a:lnTo>
                          <a:lnTo>
                            <a:pt x="0" y="40"/>
                          </a:lnTo>
                          <a:lnTo>
                            <a:pt x="43" y="15"/>
                          </a:lnTo>
                          <a:lnTo>
                            <a:pt x="102" y="0"/>
                          </a:lnTo>
                          <a:lnTo>
                            <a:pt x="171" y="8"/>
                          </a:lnTo>
                          <a:lnTo>
                            <a:pt x="242" y="31"/>
                          </a:lnTo>
                          <a:lnTo>
                            <a:pt x="307" y="62"/>
                          </a:lnTo>
                          <a:lnTo>
                            <a:pt x="353" y="89"/>
                          </a:lnTo>
                          <a:lnTo>
                            <a:pt x="373" y="80"/>
                          </a:lnTo>
                          <a:lnTo>
                            <a:pt x="403" y="61"/>
                          </a:lnTo>
                          <a:lnTo>
                            <a:pt x="408" y="17"/>
                          </a:lnTo>
                          <a:lnTo>
                            <a:pt x="436" y="41"/>
                          </a:lnTo>
                          <a:lnTo>
                            <a:pt x="473" y="49"/>
                          </a:lnTo>
                          <a:lnTo>
                            <a:pt x="525" y="61"/>
                          </a:lnTo>
                          <a:lnTo>
                            <a:pt x="574" y="67"/>
                          </a:lnTo>
                          <a:lnTo>
                            <a:pt x="620" y="72"/>
                          </a:lnTo>
                          <a:lnTo>
                            <a:pt x="686" y="70"/>
                          </a:lnTo>
                          <a:lnTo>
                            <a:pt x="742" y="94"/>
                          </a:lnTo>
                          <a:lnTo>
                            <a:pt x="790" y="138"/>
                          </a:lnTo>
                          <a:lnTo>
                            <a:pt x="836" y="203"/>
                          </a:lnTo>
                          <a:lnTo>
                            <a:pt x="871" y="253"/>
                          </a:lnTo>
                          <a:lnTo>
                            <a:pt x="915" y="294"/>
                          </a:lnTo>
                          <a:lnTo>
                            <a:pt x="963" y="323"/>
                          </a:lnTo>
                          <a:lnTo>
                            <a:pt x="1002" y="355"/>
                          </a:lnTo>
                          <a:lnTo>
                            <a:pt x="1023" y="397"/>
                          </a:lnTo>
                          <a:lnTo>
                            <a:pt x="1097" y="389"/>
                          </a:lnTo>
                          <a:lnTo>
                            <a:pt x="1189" y="404"/>
                          </a:lnTo>
                          <a:lnTo>
                            <a:pt x="1171" y="359"/>
                          </a:lnTo>
                          <a:lnTo>
                            <a:pt x="1268" y="372"/>
                          </a:lnTo>
                          <a:lnTo>
                            <a:pt x="1274" y="496"/>
                          </a:lnTo>
                          <a:lnTo>
                            <a:pt x="1280" y="598"/>
                          </a:lnTo>
                          <a:lnTo>
                            <a:pt x="1291" y="630"/>
                          </a:lnTo>
                          <a:lnTo>
                            <a:pt x="1268" y="643"/>
                          </a:lnTo>
                          <a:lnTo>
                            <a:pt x="1244" y="643"/>
                          </a:lnTo>
                          <a:lnTo>
                            <a:pt x="1220" y="713"/>
                          </a:lnTo>
                          <a:lnTo>
                            <a:pt x="1171" y="791"/>
                          </a:lnTo>
                          <a:lnTo>
                            <a:pt x="1136" y="830"/>
                          </a:lnTo>
                          <a:lnTo>
                            <a:pt x="1095" y="855"/>
                          </a:lnTo>
                          <a:lnTo>
                            <a:pt x="1017" y="893"/>
                          </a:lnTo>
                          <a:lnTo>
                            <a:pt x="939" y="909"/>
                          </a:lnTo>
                          <a:lnTo>
                            <a:pt x="855" y="913"/>
                          </a:lnTo>
                          <a:lnTo>
                            <a:pt x="793" y="899"/>
                          </a:lnTo>
                          <a:lnTo>
                            <a:pt x="736" y="877"/>
                          </a:lnTo>
                          <a:lnTo>
                            <a:pt x="688" y="849"/>
                          </a:lnTo>
                          <a:lnTo>
                            <a:pt x="652" y="810"/>
                          </a:lnTo>
                          <a:lnTo>
                            <a:pt x="621" y="778"/>
                          </a:lnTo>
                          <a:lnTo>
                            <a:pt x="563" y="761"/>
                          </a:lnTo>
                          <a:lnTo>
                            <a:pt x="497" y="781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7436" name="Freeform 52"/>
                  <p:cNvSpPr>
                    <a:spLocks/>
                  </p:cNvSpPr>
                  <p:nvPr/>
                </p:nvSpPr>
                <p:spPr bwMode="auto">
                  <a:xfrm flipH="1">
                    <a:off x="3795" y="967"/>
                    <a:ext cx="341" cy="340"/>
                  </a:xfrm>
                  <a:custGeom>
                    <a:avLst/>
                    <a:gdLst>
                      <a:gd name="T0" fmla="*/ 0 w 677"/>
                      <a:gd name="T1" fmla="*/ 0 h 502"/>
                      <a:gd name="T2" fmla="*/ 3 w 677"/>
                      <a:gd name="T3" fmla="*/ 9 h 502"/>
                      <a:gd name="T4" fmla="*/ 6 w 677"/>
                      <a:gd name="T5" fmla="*/ 15 h 502"/>
                      <a:gd name="T6" fmla="*/ 8 w 677"/>
                      <a:gd name="T7" fmla="*/ 21 h 502"/>
                      <a:gd name="T8" fmla="*/ 10 w 677"/>
                      <a:gd name="T9" fmla="*/ 27 h 502"/>
                      <a:gd name="T10" fmla="*/ 11 w 677"/>
                      <a:gd name="T11" fmla="*/ 33 h 502"/>
                      <a:gd name="T12" fmla="*/ 13 w 677"/>
                      <a:gd name="T13" fmla="*/ 38 h 502"/>
                      <a:gd name="T14" fmla="*/ 15 w 677"/>
                      <a:gd name="T15" fmla="*/ 41 h 502"/>
                      <a:gd name="T16" fmla="*/ 17 w 677"/>
                      <a:gd name="T17" fmla="*/ 47 h 502"/>
                      <a:gd name="T18" fmla="*/ 18 w 677"/>
                      <a:gd name="T19" fmla="*/ 54 h 502"/>
                      <a:gd name="T20" fmla="*/ 20 w 677"/>
                      <a:gd name="T21" fmla="*/ 62 h 502"/>
                      <a:gd name="T22" fmla="*/ 21 w 677"/>
                      <a:gd name="T23" fmla="*/ 70 h 502"/>
                      <a:gd name="T24" fmla="*/ 22 w 677"/>
                      <a:gd name="T25" fmla="*/ 81 h 502"/>
                      <a:gd name="T26" fmla="*/ 23 w 677"/>
                      <a:gd name="T27" fmla="*/ 90 h 502"/>
                      <a:gd name="T28" fmla="*/ 25 w 677"/>
                      <a:gd name="T29" fmla="*/ 96 h 502"/>
                      <a:gd name="T30" fmla="*/ 27 w 677"/>
                      <a:gd name="T31" fmla="*/ 102 h 502"/>
                      <a:gd name="T32" fmla="*/ 29 w 677"/>
                      <a:gd name="T33" fmla="*/ 104 h 502"/>
                      <a:gd name="T34" fmla="*/ 32 w 677"/>
                      <a:gd name="T35" fmla="*/ 106 h 502"/>
                      <a:gd name="T36" fmla="*/ 34 w 677"/>
                      <a:gd name="T37" fmla="*/ 105 h 502"/>
                      <a:gd name="T38" fmla="*/ 37 w 677"/>
                      <a:gd name="T39" fmla="*/ 104 h 502"/>
                      <a:gd name="T40" fmla="*/ 39 w 677"/>
                      <a:gd name="T41" fmla="*/ 100 h 502"/>
                      <a:gd name="T42" fmla="*/ 41 w 677"/>
                      <a:gd name="T43" fmla="*/ 94 h 502"/>
                      <a:gd name="T44" fmla="*/ 42 w 677"/>
                      <a:gd name="T45" fmla="*/ 87 h 502"/>
                      <a:gd name="T46" fmla="*/ 43 w 677"/>
                      <a:gd name="T47" fmla="*/ 81 h 502"/>
                      <a:gd name="T48" fmla="*/ 44 w 677"/>
                      <a:gd name="T49" fmla="*/ 72 h 502"/>
                      <a:gd name="T50" fmla="*/ 43 w 677"/>
                      <a:gd name="T51" fmla="*/ 64 h 502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0" t="0" r="r" b="b"/>
                    <a:pathLst>
                      <a:path w="677" h="502">
                        <a:moveTo>
                          <a:pt x="0" y="0"/>
                        </a:moveTo>
                        <a:lnTo>
                          <a:pt x="48" y="44"/>
                        </a:lnTo>
                        <a:lnTo>
                          <a:pt x="89" y="70"/>
                        </a:lnTo>
                        <a:lnTo>
                          <a:pt x="127" y="100"/>
                        </a:lnTo>
                        <a:lnTo>
                          <a:pt x="147" y="129"/>
                        </a:lnTo>
                        <a:lnTo>
                          <a:pt x="166" y="155"/>
                        </a:lnTo>
                        <a:lnTo>
                          <a:pt x="195" y="179"/>
                        </a:lnTo>
                        <a:lnTo>
                          <a:pt x="232" y="196"/>
                        </a:lnTo>
                        <a:lnTo>
                          <a:pt x="258" y="222"/>
                        </a:lnTo>
                        <a:lnTo>
                          <a:pt x="279" y="253"/>
                        </a:lnTo>
                        <a:lnTo>
                          <a:pt x="304" y="292"/>
                        </a:lnTo>
                        <a:lnTo>
                          <a:pt x="322" y="331"/>
                        </a:lnTo>
                        <a:lnTo>
                          <a:pt x="340" y="383"/>
                        </a:lnTo>
                        <a:lnTo>
                          <a:pt x="363" y="426"/>
                        </a:lnTo>
                        <a:lnTo>
                          <a:pt x="389" y="457"/>
                        </a:lnTo>
                        <a:lnTo>
                          <a:pt x="424" y="481"/>
                        </a:lnTo>
                        <a:lnTo>
                          <a:pt x="459" y="494"/>
                        </a:lnTo>
                        <a:lnTo>
                          <a:pt x="493" y="502"/>
                        </a:lnTo>
                        <a:lnTo>
                          <a:pt x="531" y="499"/>
                        </a:lnTo>
                        <a:lnTo>
                          <a:pt x="568" y="491"/>
                        </a:lnTo>
                        <a:lnTo>
                          <a:pt x="606" y="472"/>
                        </a:lnTo>
                        <a:lnTo>
                          <a:pt x="636" y="447"/>
                        </a:lnTo>
                        <a:lnTo>
                          <a:pt x="658" y="417"/>
                        </a:lnTo>
                        <a:lnTo>
                          <a:pt x="671" y="383"/>
                        </a:lnTo>
                        <a:lnTo>
                          <a:pt x="677" y="344"/>
                        </a:lnTo>
                        <a:lnTo>
                          <a:pt x="670" y="30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24" name="Group 64"/>
                <p:cNvGrpSpPr>
                  <a:grpSpLocks/>
                </p:cNvGrpSpPr>
                <p:nvPr/>
              </p:nvGrpSpPr>
              <p:grpSpPr bwMode="auto">
                <a:xfrm>
                  <a:off x="3669" y="1002"/>
                  <a:ext cx="410" cy="519"/>
                  <a:chOff x="3669" y="1002"/>
                  <a:chExt cx="410" cy="519"/>
                </a:xfrm>
              </p:grpSpPr>
              <p:sp>
                <p:nvSpPr>
                  <p:cNvPr id="17425" name="Line 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23" y="1249"/>
                    <a:ext cx="82" cy="3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26" name="Freeform 55"/>
                  <p:cNvSpPr>
                    <a:spLocks/>
                  </p:cNvSpPr>
                  <p:nvPr/>
                </p:nvSpPr>
                <p:spPr bwMode="auto">
                  <a:xfrm flipH="1">
                    <a:off x="3980" y="1204"/>
                    <a:ext cx="38" cy="115"/>
                  </a:xfrm>
                  <a:custGeom>
                    <a:avLst/>
                    <a:gdLst>
                      <a:gd name="T0" fmla="*/ 1 w 75"/>
                      <a:gd name="T1" fmla="*/ 35 h 171"/>
                      <a:gd name="T2" fmla="*/ 0 w 75"/>
                      <a:gd name="T3" fmla="*/ 26 h 171"/>
                      <a:gd name="T4" fmla="*/ 1 w 75"/>
                      <a:gd name="T5" fmla="*/ 16 h 171"/>
                      <a:gd name="T6" fmla="*/ 3 w 75"/>
                      <a:gd name="T7" fmla="*/ 7 h 171"/>
                      <a:gd name="T8" fmla="*/ 5 w 75"/>
                      <a:gd name="T9" fmla="*/ 0 h 17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5" h="171">
                        <a:moveTo>
                          <a:pt x="8" y="171"/>
                        </a:moveTo>
                        <a:lnTo>
                          <a:pt x="0" y="126"/>
                        </a:lnTo>
                        <a:lnTo>
                          <a:pt x="10" y="78"/>
                        </a:lnTo>
                        <a:lnTo>
                          <a:pt x="34" y="33"/>
                        </a:lnTo>
                        <a:lnTo>
                          <a:pt x="75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27" name="Freeform 56"/>
                  <p:cNvSpPr>
                    <a:spLocks/>
                  </p:cNvSpPr>
                  <p:nvPr/>
                </p:nvSpPr>
                <p:spPr bwMode="auto">
                  <a:xfrm flipH="1">
                    <a:off x="3973" y="1227"/>
                    <a:ext cx="24" cy="123"/>
                  </a:xfrm>
                  <a:custGeom>
                    <a:avLst/>
                    <a:gdLst>
                      <a:gd name="T0" fmla="*/ 3 w 49"/>
                      <a:gd name="T1" fmla="*/ 38 h 182"/>
                      <a:gd name="T2" fmla="*/ 1 w 49"/>
                      <a:gd name="T3" fmla="*/ 34 h 182"/>
                      <a:gd name="T4" fmla="*/ 0 w 49"/>
                      <a:gd name="T5" fmla="*/ 29 h 182"/>
                      <a:gd name="T6" fmla="*/ 0 w 49"/>
                      <a:gd name="T7" fmla="*/ 21 h 182"/>
                      <a:gd name="T8" fmla="*/ 0 w 49"/>
                      <a:gd name="T9" fmla="*/ 14 h 182"/>
                      <a:gd name="T10" fmla="*/ 1 w 49"/>
                      <a:gd name="T11" fmla="*/ 5 h 182"/>
                      <a:gd name="T12" fmla="*/ 2 w 49"/>
                      <a:gd name="T13" fmla="*/ 0 h 18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9" h="182">
                        <a:moveTo>
                          <a:pt x="49" y="182"/>
                        </a:moveTo>
                        <a:lnTo>
                          <a:pt x="24" y="165"/>
                        </a:lnTo>
                        <a:lnTo>
                          <a:pt x="8" y="139"/>
                        </a:lnTo>
                        <a:lnTo>
                          <a:pt x="0" y="100"/>
                        </a:lnTo>
                        <a:lnTo>
                          <a:pt x="5" y="64"/>
                        </a:lnTo>
                        <a:lnTo>
                          <a:pt x="24" y="27"/>
                        </a:lnTo>
                        <a:lnTo>
                          <a:pt x="46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28" name="Freeform 57"/>
                  <p:cNvSpPr>
                    <a:spLocks/>
                  </p:cNvSpPr>
                  <p:nvPr/>
                </p:nvSpPr>
                <p:spPr bwMode="auto">
                  <a:xfrm flipH="1">
                    <a:off x="3943" y="1243"/>
                    <a:ext cx="19" cy="56"/>
                  </a:xfrm>
                  <a:custGeom>
                    <a:avLst/>
                    <a:gdLst>
                      <a:gd name="T0" fmla="*/ 0 w 37"/>
                      <a:gd name="T1" fmla="*/ 0 h 80"/>
                      <a:gd name="T2" fmla="*/ 1 w 37"/>
                      <a:gd name="T3" fmla="*/ 8 h 80"/>
                      <a:gd name="T4" fmla="*/ 1 w 37"/>
                      <a:gd name="T5" fmla="*/ 15 h 80"/>
                      <a:gd name="T6" fmla="*/ 3 w 37"/>
                      <a:gd name="T7" fmla="*/ 19 h 8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7" h="80">
                        <a:moveTo>
                          <a:pt x="0" y="0"/>
                        </a:moveTo>
                        <a:lnTo>
                          <a:pt x="1" y="34"/>
                        </a:lnTo>
                        <a:lnTo>
                          <a:pt x="16" y="66"/>
                        </a:lnTo>
                        <a:lnTo>
                          <a:pt x="37" y="8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29" name="Freeform 58"/>
                  <p:cNvSpPr>
                    <a:spLocks/>
                  </p:cNvSpPr>
                  <p:nvPr/>
                </p:nvSpPr>
                <p:spPr bwMode="auto">
                  <a:xfrm flipH="1">
                    <a:off x="3988" y="1162"/>
                    <a:ext cx="91" cy="73"/>
                  </a:xfrm>
                  <a:custGeom>
                    <a:avLst/>
                    <a:gdLst>
                      <a:gd name="T0" fmla="*/ 0 w 182"/>
                      <a:gd name="T1" fmla="*/ 23 h 107"/>
                      <a:gd name="T2" fmla="*/ 1 w 182"/>
                      <a:gd name="T3" fmla="*/ 16 h 107"/>
                      <a:gd name="T4" fmla="*/ 3 w 182"/>
                      <a:gd name="T5" fmla="*/ 8 h 107"/>
                      <a:gd name="T6" fmla="*/ 5 w 182"/>
                      <a:gd name="T7" fmla="*/ 3 h 107"/>
                      <a:gd name="T8" fmla="*/ 7 w 182"/>
                      <a:gd name="T9" fmla="*/ 1 h 107"/>
                      <a:gd name="T10" fmla="*/ 8 w 182"/>
                      <a:gd name="T11" fmla="*/ 0 h 107"/>
                      <a:gd name="T12" fmla="*/ 10 w 182"/>
                      <a:gd name="T13" fmla="*/ 1 h 107"/>
                      <a:gd name="T14" fmla="*/ 12 w 182"/>
                      <a:gd name="T15" fmla="*/ 5 h 10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82" h="107">
                        <a:moveTo>
                          <a:pt x="0" y="107"/>
                        </a:moveTo>
                        <a:lnTo>
                          <a:pt x="16" y="73"/>
                        </a:lnTo>
                        <a:lnTo>
                          <a:pt x="41" y="39"/>
                        </a:lnTo>
                        <a:lnTo>
                          <a:pt x="72" y="15"/>
                        </a:lnTo>
                        <a:lnTo>
                          <a:pt x="101" y="3"/>
                        </a:lnTo>
                        <a:lnTo>
                          <a:pt x="127" y="0"/>
                        </a:lnTo>
                        <a:lnTo>
                          <a:pt x="159" y="7"/>
                        </a:lnTo>
                        <a:lnTo>
                          <a:pt x="182" y="21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0" name="Freeform 59"/>
                  <p:cNvSpPr>
                    <a:spLocks/>
                  </p:cNvSpPr>
                  <p:nvPr/>
                </p:nvSpPr>
                <p:spPr bwMode="auto">
                  <a:xfrm flipH="1">
                    <a:off x="3805" y="1343"/>
                    <a:ext cx="196" cy="178"/>
                  </a:xfrm>
                  <a:custGeom>
                    <a:avLst/>
                    <a:gdLst>
                      <a:gd name="T0" fmla="*/ 0 w 390"/>
                      <a:gd name="T1" fmla="*/ 29 h 262"/>
                      <a:gd name="T2" fmla="*/ 4 w 390"/>
                      <a:gd name="T3" fmla="*/ 25 h 262"/>
                      <a:gd name="T4" fmla="*/ 8 w 390"/>
                      <a:gd name="T5" fmla="*/ 20 h 262"/>
                      <a:gd name="T6" fmla="*/ 11 w 390"/>
                      <a:gd name="T7" fmla="*/ 14 h 262"/>
                      <a:gd name="T8" fmla="*/ 14 w 390"/>
                      <a:gd name="T9" fmla="*/ 7 h 262"/>
                      <a:gd name="T10" fmla="*/ 17 w 390"/>
                      <a:gd name="T11" fmla="*/ 0 h 262"/>
                      <a:gd name="T12" fmla="*/ 18 w 390"/>
                      <a:gd name="T13" fmla="*/ 11 h 262"/>
                      <a:gd name="T14" fmla="*/ 20 w 390"/>
                      <a:gd name="T15" fmla="*/ 21 h 262"/>
                      <a:gd name="T16" fmla="*/ 22 w 390"/>
                      <a:gd name="T17" fmla="*/ 30 h 262"/>
                      <a:gd name="T18" fmla="*/ 25 w 390"/>
                      <a:gd name="T19" fmla="*/ 37 h 262"/>
                      <a:gd name="T20" fmla="*/ 22 w 390"/>
                      <a:gd name="T21" fmla="*/ 44 h 262"/>
                      <a:gd name="T22" fmla="*/ 20 w 390"/>
                      <a:gd name="T23" fmla="*/ 50 h 262"/>
                      <a:gd name="T24" fmla="*/ 17 w 390"/>
                      <a:gd name="T25" fmla="*/ 53 h 262"/>
                      <a:gd name="T26" fmla="*/ 14 w 390"/>
                      <a:gd name="T27" fmla="*/ 56 h 262"/>
                      <a:gd name="T28" fmla="*/ 12 w 390"/>
                      <a:gd name="T29" fmla="*/ 56 h 262"/>
                      <a:gd name="T30" fmla="*/ 10 w 390"/>
                      <a:gd name="T31" fmla="*/ 54 h 262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390" h="262">
                        <a:moveTo>
                          <a:pt x="0" y="135"/>
                        </a:moveTo>
                        <a:lnTo>
                          <a:pt x="60" y="118"/>
                        </a:lnTo>
                        <a:lnTo>
                          <a:pt x="114" y="95"/>
                        </a:lnTo>
                        <a:lnTo>
                          <a:pt x="171" y="65"/>
                        </a:lnTo>
                        <a:lnTo>
                          <a:pt x="223" y="31"/>
                        </a:lnTo>
                        <a:lnTo>
                          <a:pt x="264" y="0"/>
                        </a:lnTo>
                        <a:lnTo>
                          <a:pt x="281" y="50"/>
                        </a:lnTo>
                        <a:lnTo>
                          <a:pt x="311" y="97"/>
                        </a:lnTo>
                        <a:lnTo>
                          <a:pt x="346" y="140"/>
                        </a:lnTo>
                        <a:lnTo>
                          <a:pt x="390" y="174"/>
                        </a:lnTo>
                        <a:lnTo>
                          <a:pt x="350" y="208"/>
                        </a:lnTo>
                        <a:lnTo>
                          <a:pt x="314" y="231"/>
                        </a:lnTo>
                        <a:lnTo>
                          <a:pt x="264" y="250"/>
                        </a:lnTo>
                        <a:lnTo>
                          <a:pt x="218" y="262"/>
                        </a:lnTo>
                        <a:lnTo>
                          <a:pt x="186" y="260"/>
                        </a:lnTo>
                        <a:lnTo>
                          <a:pt x="159" y="25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1" name="Freeform 60"/>
                  <p:cNvSpPr>
                    <a:spLocks/>
                  </p:cNvSpPr>
                  <p:nvPr/>
                </p:nvSpPr>
                <p:spPr bwMode="auto">
                  <a:xfrm flipH="1">
                    <a:off x="3864" y="1400"/>
                    <a:ext cx="65" cy="109"/>
                  </a:xfrm>
                  <a:custGeom>
                    <a:avLst/>
                    <a:gdLst>
                      <a:gd name="T0" fmla="*/ 0 w 129"/>
                      <a:gd name="T1" fmla="*/ 0 h 161"/>
                      <a:gd name="T2" fmla="*/ 2 w 129"/>
                      <a:gd name="T3" fmla="*/ 24 h 161"/>
                      <a:gd name="T4" fmla="*/ 9 w 129"/>
                      <a:gd name="T5" fmla="*/ 34 h 161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29" h="161">
                        <a:moveTo>
                          <a:pt x="0" y="0"/>
                        </a:moveTo>
                        <a:lnTo>
                          <a:pt x="31" y="116"/>
                        </a:lnTo>
                        <a:lnTo>
                          <a:pt x="129" y="161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2" name="Freeform 61"/>
                  <p:cNvSpPr>
                    <a:spLocks/>
                  </p:cNvSpPr>
                  <p:nvPr/>
                </p:nvSpPr>
                <p:spPr bwMode="auto">
                  <a:xfrm flipH="1">
                    <a:off x="4003" y="1002"/>
                    <a:ext cx="26" cy="104"/>
                  </a:xfrm>
                  <a:custGeom>
                    <a:avLst/>
                    <a:gdLst>
                      <a:gd name="T0" fmla="*/ 0 w 50"/>
                      <a:gd name="T1" fmla="*/ 0 h 154"/>
                      <a:gd name="T2" fmla="*/ 2 w 50"/>
                      <a:gd name="T3" fmla="*/ 4 h 154"/>
                      <a:gd name="T4" fmla="*/ 3 w 50"/>
                      <a:gd name="T5" fmla="*/ 9 h 154"/>
                      <a:gd name="T6" fmla="*/ 3 w 50"/>
                      <a:gd name="T7" fmla="*/ 15 h 154"/>
                      <a:gd name="T8" fmla="*/ 3 w 50"/>
                      <a:gd name="T9" fmla="*/ 20 h 154"/>
                      <a:gd name="T10" fmla="*/ 4 w 50"/>
                      <a:gd name="T11" fmla="*/ 26 h 154"/>
                      <a:gd name="T12" fmla="*/ 4 w 50"/>
                      <a:gd name="T13" fmla="*/ 32 h 15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" h="154">
                        <a:moveTo>
                          <a:pt x="0" y="0"/>
                        </a:moveTo>
                        <a:lnTo>
                          <a:pt x="22" y="19"/>
                        </a:lnTo>
                        <a:lnTo>
                          <a:pt x="36" y="44"/>
                        </a:lnTo>
                        <a:lnTo>
                          <a:pt x="37" y="69"/>
                        </a:lnTo>
                        <a:lnTo>
                          <a:pt x="46" y="97"/>
                        </a:lnTo>
                        <a:lnTo>
                          <a:pt x="50" y="126"/>
                        </a:lnTo>
                        <a:lnTo>
                          <a:pt x="50" y="15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3" name="Freeform 62"/>
                  <p:cNvSpPr>
                    <a:spLocks/>
                  </p:cNvSpPr>
                  <p:nvPr/>
                </p:nvSpPr>
                <p:spPr bwMode="auto">
                  <a:xfrm flipH="1">
                    <a:off x="4010" y="1024"/>
                    <a:ext cx="25" cy="59"/>
                  </a:xfrm>
                  <a:custGeom>
                    <a:avLst/>
                    <a:gdLst>
                      <a:gd name="T0" fmla="*/ 1 w 47"/>
                      <a:gd name="T1" fmla="*/ 0 h 90"/>
                      <a:gd name="T2" fmla="*/ 0 w 47"/>
                      <a:gd name="T3" fmla="*/ 3 h 90"/>
                      <a:gd name="T4" fmla="*/ 1 w 47"/>
                      <a:gd name="T5" fmla="*/ 7 h 90"/>
                      <a:gd name="T6" fmla="*/ 1 w 47"/>
                      <a:gd name="T7" fmla="*/ 10 h 90"/>
                      <a:gd name="T8" fmla="*/ 2 w 47"/>
                      <a:gd name="T9" fmla="*/ 13 h 90"/>
                      <a:gd name="T10" fmla="*/ 3 w 47"/>
                      <a:gd name="T11" fmla="*/ 14 h 90"/>
                      <a:gd name="T12" fmla="*/ 4 w 47"/>
                      <a:gd name="T13" fmla="*/ 17 h 9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7" h="90">
                        <a:moveTo>
                          <a:pt x="10" y="0"/>
                        </a:moveTo>
                        <a:lnTo>
                          <a:pt x="0" y="17"/>
                        </a:lnTo>
                        <a:lnTo>
                          <a:pt x="2" y="39"/>
                        </a:lnTo>
                        <a:lnTo>
                          <a:pt x="10" y="57"/>
                        </a:lnTo>
                        <a:lnTo>
                          <a:pt x="21" y="69"/>
                        </a:lnTo>
                        <a:lnTo>
                          <a:pt x="30" y="80"/>
                        </a:lnTo>
                        <a:lnTo>
                          <a:pt x="47" y="9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4" name="Freeform 63"/>
                  <p:cNvSpPr>
                    <a:spLocks/>
                  </p:cNvSpPr>
                  <p:nvPr/>
                </p:nvSpPr>
                <p:spPr bwMode="auto">
                  <a:xfrm flipH="1">
                    <a:off x="3669" y="1155"/>
                    <a:ext cx="127" cy="358"/>
                  </a:xfrm>
                  <a:custGeom>
                    <a:avLst/>
                    <a:gdLst>
                      <a:gd name="T0" fmla="*/ 16 w 253"/>
                      <a:gd name="T1" fmla="*/ 58 h 528"/>
                      <a:gd name="T2" fmla="*/ 14 w 253"/>
                      <a:gd name="T3" fmla="*/ 59 h 528"/>
                      <a:gd name="T4" fmla="*/ 14 w 253"/>
                      <a:gd name="T5" fmla="*/ 64 h 528"/>
                      <a:gd name="T6" fmla="*/ 14 w 253"/>
                      <a:gd name="T7" fmla="*/ 66 h 528"/>
                      <a:gd name="T8" fmla="*/ 13 w 253"/>
                      <a:gd name="T9" fmla="*/ 68 h 528"/>
                      <a:gd name="T10" fmla="*/ 10 w 253"/>
                      <a:gd name="T11" fmla="*/ 81 h 528"/>
                      <a:gd name="T12" fmla="*/ 8 w 253"/>
                      <a:gd name="T13" fmla="*/ 91 h 528"/>
                      <a:gd name="T14" fmla="*/ 5 w 253"/>
                      <a:gd name="T15" fmla="*/ 100 h 528"/>
                      <a:gd name="T16" fmla="*/ 4 w 253"/>
                      <a:gd name="T17" fmla="*/ 105 h 528"/>
                      <a:gd name="T18" fmla="*/ 0 w 253"/>
                      <a:gd name="T19" fmla="*/ 112 h 528"/>
                      <a:gd name="T20" fmla="*/ 2 w 253"/>
                      <a:gd name="T21" fmla="*/ 106 h 528"/>
                      <a:gd name="T22" fmla="*/ 4 w 253"/>
                      <a:gd name="T23" fmla="*/ 98 h 528"/>
                      <a:gd name="T24" fmla="*/ 4 w 253"/>
                      <a:gd name="T25" fmla="*/ 91 h 528"/>
                      <a:gd name="T26" fmla="*/ 5 w 253"/>
                      <a:gd name="T27" fmla="*/ 82 h 528"/>
                      <a:gd name="T28" fmla="*/ 4 w 253"/>
                      <a:gd name="T29" fmla="*/ 71 h 528"/>
                      <a:gd name="T30" fmla="*/ 6 w 253"/>
                      <a:gd name="T31" fmla="*/ 64 h 528"/>
                      <a:gd name="T32" fmla="*/ 6 w 253"/>
                      <a:gd name="T33" fmla="*/ 53 h 528"/>
                      <a:gd name="T34" fmla="*/ 6 w 253"/>
                      <a:gd name="T35" fmla="*/ 48 h 528"/>
                      <a:gd name="T36" fmla="*/ 11 w 253"/>
                      <a:gd name="T37" fmla="*/ 60 h 528"/>
                      <a:gd name="T38" fmla="*/ 9 w 253"/>
                      <a:gd name="T39" fmla="*/ 45 h 528"/>
                      <a:gd name="T40" fmla="*/ 9 w 253"/>
                      <a:gd name="T41" fmla="*/ 37 h 528"/>
                      <a:gd name="T42" fmla="*/ 10 w 253"/>
                      <a:gd name="T43" fmla="*/ 25 h 528"/>
                      <a:gd name="T44" fmla="*/ 11 w 253"/>
                      <a:gd name="T45" fmla="*/ 15 h 528"/>
                      <a:gd name="T46" fmla="*/ 10 w 253"/>
                      <a:gd name="T47" fmla="*/ 7 h 528"/>
                      <a:gd name="T48" fmla="*/ 9 w 253"/>
                      <a:gd name="T49" fmla="*/ 0 h 528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253" h="528">
                        <a:moveTo>
                          <a:pt x="253" y="275"/>
                        </a:moveTo>
                        <a:lnTo>
                          <a:pt x="222" y="280"/>
                        </a:lnTo>
                        <a:lnTo>
                          <a:pt x="214" y="301"/>
                        </a:lnTo>
                        <a:lnTo>
                          <a:pt x="209" y="316"/>
                        </a:lnTo>
                        <a:lnTo>
                          <a:pt x="193" y="324"/>
                        </a:lnTo>
                        <a:lnTo>
                          <a:pt x="151" y="382"/>
                        </a:lnTo>
                        <a:lnTo>
                          <a:pt x="120" y="431"/>
                        </a:lnTo>
                        <a:lnTo>
                          <a:pt x="80" y="472"/>
                        </a:lnTo>
                        <a:lnTo>
                          <a:pt x="64" y="499"/>
                        </a:lnTo>
                        <a:lnTo>
                          <a:pt x="0" y="528"/>
                        </a:lnTo>
                        <a:lnTo>
                          <a:pt x="27" y="504"/>
                        </a:lnTo>
                        <a:lnTo>
                          <a:pt x="54" y="465"/>
                        </a:lnTo>
                        <a:lnTo>
                          <a:pt x="63" y="430"/>
                        </a:lnTo>
                        <a:lnTo>
                          <a:pt x="67" y="387"/>
                        </a:lnTo>
                        <a:lnTo>
                          <a:pt x="57" y="335"/>
                        </a:lnTo>
                        <a:lnTo>
                          <a:pt x="86" y="303"/>
                        </a:lnTo>
                        <a:lnTo>
                          <a:pt x="89" y="250"/>
                        </a:lnTo>
                        <a:lnTo>
                          <a:pt x="89" y="226"/>
                        </a:lnTo>
                        <a:lnTo>
                          <a:pt x="173" y="285"/>
                        </a:lnTo>
                        <a:lnTo>
                          <a:pt x="131" y="213"/>
                        </a:lnTo>
                        <a:lnTo>
                          <a:pt x="142" y="176"/>
                        </a:lnTo>
                        <a:lnTo>
                          <a:pt x="160" y="116"/>
                        </a:lnTo>
                        <a:lnTo>
                          <a:pt x="163" y="71"/>
                        </a:lnTo>
                        <a:lnTo>
                          <a:pt x="151" y="36"/>
                        </a:lnTo>
                        <a:lnTo>
                          <a:pt x="14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69913" y="0"/>
            <a:ext cx="56467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3600" b="1">
                <a:solidFill>
                  <a:srgbClr val="0000CC"/>
                </a:solidFill>
                <a:ea typeface="굴림" pitchFamily="50" charset="-127"/>
              </a:rPr>
              <a:t>What constitutes a TRA?</a:t>
            </a:r>
            <a:endParaRPr lang="en-US" altLang="ko-KR" sz="3600" b="1">
              <a:solidFill>
                <a:schemeClr val="tx1"/>
              </a:solidFill>
              <a:ea typeface="굴림" pitchFamily="50" charset="-127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832725" y="1968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sz="36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927725" y="16446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sz="3600" b="1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3" name="Text Box 3"/>
          <p:cNvSpPr txBox="1">
            <a:spLocks noChangeArrowheads="1"/>
          </p:cNvSpPr>
          <p:nvPr/>
        </p:nvSpPr>
        <p:spPr bwMode="auto">
          <a:xfrm>
            <a:off x="838200" y="0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4400" b="1" dirty="0">
                <a:latin typeface="+mj-lt"/>
              </a:rPr>
              <a:t>Hazard &amp; Risk</a:t>
            </a:r>
            <a:endParaRPr lang="en-GB" sz="3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8435" name="Object 4" descr="fgi21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5486400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1897" name="Object 4" descr="fgi21E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2819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1898" name="Object 5" descr="fgi21E5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33800"/>
            <a:ext cx="19431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1891" name="Rectangle 3"/>
          <p:cNvSpPr>
            <a:spLocks noChangeArrowheads="1"/>
          </p:cNvSpPr>
          <p:nvPr/>
        </p:nvSpPr>
        <p:spPr bwMode="auto">
          <a:xfrm>
            <a:off x="609600" y="1981200"/>
            <a:ext cx="7772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1963" indent="-461963">
              <a:buFont typeface="ZapfDingbats" pitchFamily="82" charset="2"/>
              <a:buNone/>
              <a:defRPr/>
            </a:pPr>
            <a:r>
              <a:rPr lang="nl-NL" sz="2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Hazard</a:t>
            </a:r>
            <a:endParaRPr lang="nl-NL" sz="2800" i="1" dirty="0">
              <a:solidFill>
                <a:srgbClr val="4C483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61963" indent="-461963">
              <a:buFont typeface="ZapfDingbats" pitchFamily="82" charset="2"/>
              <a:buNone/>
              <a:defRPr/>
            </a:pPr>
            <a:r>
              <a:rPr lang="nl-NL" sz="2800" dirty="0">
                <a:solidFill>
                  <a:srgbClr val="4C4836"/>
                </a:solidFill>
              </a:rPr>
              <a:t>……something that can cause injury or damage to ones health.</a:t>
            </a:r>
          </a:p>
          <a:p>
            <a:pPr marL="461963" indent="-461963">
              <a:buFont typeface="ZapfDingbats" pitchFamily="82" charset="2"/>
              <a:buNone/>
              <a:defRPr/>
            </a:pPr>
            <a:endParaRPr lang="nl-NL" sz="2800" dirty="0">
              <a:solidFill>
                <a:srgbClr val="4C4836"/>
              </a:solidFill>
            </a:endParaRPr>
          </a:p>
          <a:p>
            <a:pPr marL="461963" indent="-461963">
              <a:buFont typeface="ZapfDingbats" pitchFamily="82" charset="2"/>
              <a:buNone/>
              <a:defRPr/>
            </a:pPr>
            <a:r>
              <a:rPr lang="nl-NL" sz="2800" i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Risk</a:t>
            </a:r>
            <a:endParaRPr lang="nl-NL" sz="2800" dirty="0">
              <a:solidFill>
                <a:srgbClr val="4C4836"/>
              </a:solidFill>
            </a:endParaRPr>
          </a:p>
          <a:p>
            <a:pPr marL="461963" indent="-461963">
              <a:buFont typeface="ZapfDingbats" pitchFamily="82" charset="2"/>
              <a:buNone/>
              <a:defRPr/>
            </a:pPr>
            <a:r>
              <a:rPr lang="nl-NL" sz="2800" dirty="0">
                <a:solidFill>
                  <a:srgbClr val="4C4836"/>
                </a:solidFill>
              </a:rPr>
              <a:t> </a:t>
            </a:r>
            <a:r>
              <a:rPr lang="en-GB" sz="2800" dirty="0">
                <a:solidFill>
                  <a:srgbClr val="4C4836"/>
                </a:solidFill>
              </a:rPr>
              <a:t>the likelihood that an injury will occur</a:t>
            </a:r>
          </a:p>
          <a:p>
            <a:pPr marL="461963" indent="-461963">
              <a:buFont typeface="ZapfDingbats" pitchFamily="82" charset="2"/>
              <a:buChar char="l"/>
              <a:defRPr/>
            </a:pPr>
            <a:endParaRPr lang="nl-NL" sz="2800" dirty="0">
              <a:solidFill>
                <a:srgbClr val="4C4836"/>
              </a:solidFill>
            </a:endParaRPr>
          </a:p>
        </p:txBody>
      </p:sp>
      <p:sp>
        <p:nvSpPr>
          <p:cNvPr id="10618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solidFill>
                  <a:srgbClr val="0000CC"/>
                </a:solidFill>
                <a:ea typeface="굴림" pitchFamily="50" charset="-127"/>
              </a:rPr>
              <a:t>DEFINITIONS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89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61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61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061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89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974725" y="2403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65988" name="Text Box 4"/>
          <p:cNvSpPr txBox="1">
            <a:spLocks noChangeArrowheads="1"/>
          </p:cNvSpPr>
          <p:nvPr/>
        </p:nvSpPr>
        <p:spPr bwMode="auto">
          <a:xfrm>
            <a:off x="762000" y="914400"/>
            <a:ext cx="7620000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2400" b="1" dirty="0">
                <a:solidFill>
                  <a:schemeClr val="tx1"/>
                </a:solidFill>
                <a:latin typeface="+mn-lt"/>
              </a:rPr>
              <a:t>Activity:  CROSSING A BUSY ROAD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sz="2400" b="1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2400" b="1" dirty="0">
                <a:solidFill>
                  <a:schemeClr val="tx1"/>
                </a:solidFill>
                <a:latin typeface="+mn-lt"/>
              </a:rPr>
              <a:t>Hazard = 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Being hit by a car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2400" b="1" dirty="0">
                <a:solidFill>
                  <a:schemeClr val="tx1"/>
                </a:solidFill>
                <a:latin typeface="+mn-lt"/>
              </a:rPr>
              <a:t>Risk = 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Actual chance of being hit and injured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sz="24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2400" b="1" dirty="0">
                <a:solidFill>
                  <a:schemeClr val="tx1"/>
                </a:solidFill>
                <a:latin typeface="+mn-lt"/>
              </a:rPr>
              <a:t>Frequency of </a:t>
            </a:r>
            <a:r>
              <a:rPr lang="en-GB" sz="2400" b="1" u="sng" dirty="0">
                <a:solidFill>
                  <a:schemeClr val="tx1"/>
                </a:solidFill>
                <a:latin typeface="+mn-lt"/>
              </a:rPr>
              <a:t>Exposure</a:t>
            </a:r>
            <a:r>
              <a:rPr lang="en-GB" sz="2400" b="1" dirty="0">
                <a:solidFill>
                  <a:schemeClr val="tx1"/>
                </a:solidFill>
                <a:latin typeface="+mn-lt"/>
              </a:rPr>
              <a:t> :</a:t>
            </a:r>
            <a:endParaRPr lang="en-GB" sz="24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2400" dirty="0">
                <a:solidFill>
                  <a:schemeClr val="tx1"/>
                </a:solidFill>
                <a:latin typeface="+mn-lt"/>
              </a:rPr>
              <a:t>-  do you do it every year,  month, day, every hour?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sz="24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2400" b="1" u="sng" dirty="0">
                <a:solidFill>
                  <a:schemeClr val="tx1"/>
                </a:solidFill>
                <a:latin typeface="+mn-lt"/>
              </a:rPr>
              <a:t>Severity</a:t>
            </a:r>
            <a:r>
              <a:rPr lang="en-GB" sz="2400" b="1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en-GB" sz="2400" dirty="0">
                <a:solidFill>
                  <a:schemeClr val="tx1"/>
                </a:solidFill>
                <a:latin typeface="+mn-lt"/>
              </a:rPr>
              <a:t>possible serious or fatal injury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endParaRPr lang="en-GB" sz="24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2400" b="1" u="sng" dirty="0">
                <a:solidFill>
                  <a:schemeClr val="tx1"/>
                </a:solidFill>
                <a:latin typeface="+mn-lt"/>
              </a:rPr>
              <a:t>Probability</a:t>
            </a:r>
            <a:r>
              <a:rPr lang="en-GB" sz="2400" b="1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2400" dirty="0">
                <a:solidFill>
                  <a:schemeClr val="tx1"/>
                </a:solidFill>
                <a:latin typeface="+mn-lt"/>
              </a:rPr>
              <a:t>-  the practical chance that it will happen</a:t>
            </a:r>
          </a:p>
        </p:txBody>
      </p:sp>
      <p:sp>
        <p:nvSpPr>
          <p:cNvPr id="10659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solidFill>
                  <a:srgbClr val="0000CC"/>
                </a:solidFill>
                <a:ea typeface="굴림" pitchFamily="50" charset="-127"/>
              </a:rPr>
              <a:t>EXAMPLE OF HAZARDS &amp; RISKS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smtClean="0">
                <a:solidFill>
                  <a:schemeClr val="accent2"/>
                </a:solidFill>
              </a:rPr>
              <a:t>Calculation Method</a:t>
            </a:r>
            <a:r>
              <a:rPr lang="en-GB" smtClean="0"/>
              <a:t> 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25425" y="1352550"/>
            <a:ext cx="80803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en-US" sz="2800">
              <a:solidFill>
                <a:schemeClr val="tx1"/>
              </a:solidFill>
              <a:latin typeface="Arial Black" pitchFamily="34" charset="0"/>
              <a:ea typeface="굴림" pitchFamily="50" charset="-127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800">
                <a:solidFill>
                  <a:srgbClr val="0000CC"/>
                </a:solidFill>
                <a:latin typeface="Arial Black" pitchFamily="34" charset="0"/>
                <a:ea typeface="굴림" pitchFamily="50" charset="-127"/>
              </a:rPr>
              <a:t>RISK </a:t>
            </a:r>
            <a:r>
              <a:rPr lang="en-US" altLang="ko-KR" sz="2800">
                <a:solidFill>
                  <a:schemeClr val="tx1"/>
                </a:solidFill>
                <a:latin typeface="Arial Black" pitchFamily="34" charset="0"/>
                <a:ea typeface="굴림" pitchFamily="50" charset="-127"/>
              </a:rPr>
              <a:t>= Exposure x Severity x Probability</a:t>
            </a:r>
          </a:p>
        </p:txBody>
      </p:sp>
      <p:pic>
        <p:nvPicPr>
          <p:cNvPr id="21508" name="Object 4" descr="fgi21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73375"/>
            <a:ext cx="3316288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ChangeArrowheads="1"/>
          </p:cNvSpPr>
          <p:nvPr/>
        </p:nvSpPr>
        <p:spPr bwMode="auto">
          <a:xfrm>
            <a:off x="304800" y="762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l-NL" sz="2800" b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nl-NL" sz="2800" b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nl-NL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HAZARD  CATEGORIES</a:t>
            </a:r>
            <a:endParaRPr lang="nl-NL" sz="2800">
              <a:solidFill>
                <a:srgbClr val="38447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074179" name="Rectangle 3"/>
          <p:cNvSpPr>
            <a:spLocks noChangeArrowheads="1"/>
          </p:cNvSpPr>
          <p:nvPr/>
        </p:nvSpPr>
        <p:spPr bwMode="auto">
          <a:xfrm>
            <a:off x="533400" y="990600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  <a:defRPr/>
            </a:pPr>
            <a:r>
              <a:rPr lang="nl-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PHYSICAL</a:t>
            </a: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  <a:defRPr/>
            </a:pPr>
            <a:endParaRPr lang="nl-NL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  <a:defRPr/>
            </a:pPr>
            <a:r>
              <a:rPr lang="nl-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CHEMICAL</a:t>
            </a: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  <a:defRPr/>
            </a:pPr>
            <a:endParaRPr lang="nl-NL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  <a:defRPr/>
            </a:pPr>
            <a:r>
              <a:rPr lang="nl-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ERGONOMIC</a:t>
            </a: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  <a:defRPr/>
            </a:pPr>
            <a:endParaRPr lang="nl-NL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  <a:defRPr/>
            </a:pPr>
            <a:r>
              <a:rPr lang="nl-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BIOLOGICAL</a:t>
            </a: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  <a:defRPr/>
            </a:pPr>
            <a:endParaRPr lang="nl-NL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  <a:defRPr/>
            </a:pPr>
            <a:r>
              <a:rPr lang="nl-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ENVIRONMENTAL</a:t>
            </a:r>
            <a:endParaRPr lang="nl-NL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532" name="Object 4" descr="fgi21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2514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074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074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074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074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074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074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417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26"/>
          <p:cNvSpPr txBox="1">
            <a:spLocks noChangeArrowheads="1"/>
          </p:cNvSpPr>
          <p:nvPr/>
        </p:nvSpPr>
        <p:spPr bwMode="auto">
          <a:xfrm>
            <a:off x="76200" y="-76200"/>
            <a:ext cx="836295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4000">
                <a:solidFill>
                  <a:srgbClr val="FF0000"/>
                </a:solidFill>
                <a:latin typeface="Arial Black" pitchFamily="34" charset="0"/>
                <a:ea typeface="굴림" pitchFamily="50" charset="-127"/>
              </a:rPr>
              <a:t>ICE BREAK</a:t>
            </a:r>
          </a:p>
        </p:txBody>
      </p:sp>
      <p:graphicFrame>
        <p:nvGraphicFramePr>
          <p:cNvPr id="5123" name="개체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209800" y="2133600"/>
          <a:ext cx="36576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프레젠테이션" showAsIcon="1" r:id="rId4" imgW="914400" imgH="771525" progId="PowerPoint.Show.8">
                  <p:embed/>
                </p:oleObj>
              </mc:Choice>
              <mc:Fallback>
                <p:oleObj name="프레젠테이션" showAsIcon="1" r:id="rId4" imgW="914400" imgH="771525" progId="PowerPoint.Show.8">
                  <p:embed/>
                  <p:pic>
                    <p:nvPicPr>
                      <p:cNvPr id="0" name="개체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133600"/>
                        <a:ext cx="36576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ChangeArrowheads="1"/>
          </p:cNvSpPr>
          <p:nvPr/>
        </p:nvSpPr>
        <p:spPr bwMode="auto">
          <a:xfrm>
            <a:off x="381000" y="762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l-NL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PHYSICAL HAZARDS</a:t>
            </a:r>
            <a:endParaRPr lang="nl-NL" sz="3200">
              <a:solidFill>
                <a:srgbClr val="38447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076227" name="Rectangle 3"/>
          <p:cNvSpPr>
            <a:spLocks noChangeArrowheads="1"/>
          </p:cNvSpPr>
          <p:nvPr/>
        </p:nvSpPr>
        <p:spPr bwMode="auto">
          <a:xfrm>
            <a:off x="685800" y="990600"/>
            <a:ext cx="777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  <a:defRPr/>
            </a:pPr>
            <a:r>
              <a:rPr lang="nl-NL" sz="2400" b="1" dirty="0">
                <a:solidFill>
                  <a:srgbClr val="FF3300"/>
                </a:solidFill>
              </a:rPr>
              <a:t>ELECTRICAL,</a:t>
            </a: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  <a:defRPr/>
            </a:pPr>
            <a:endParaRPr lang="nl-NL" sz="2400" b="1" dirty="0">
              <a:solidFill>
                <a:srgbClr val="FF3300"/>
              </a:solidFill>
            </a:endParaRP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  <a:defRPr/>
            </a:pPr>
            <a:r>
              <a:rPr lang="nl-NL" sz="2400" b="1" dirty="0">
                <a:solidFill>
                  <a:srgbClr val="FF3300"/>
                </a:solidFill>
              </a:rPr>
              <a:t>RADIATION,</a:t>
            </a: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  <a:defRPr/>
            </a:pPr>
            <a:endParaRPr lang="nl-NL" sz="2400" b="1" dirty="0">
              <a:solidFill>
                <a:srgbClr val="FF3300"/>
              </a:solidFill>
            </a:endParaRP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  <a:defRPr/>
            </a:pPr>
            <a:r>
              <a:rPr lang="nl-NL" sz="2400" b="1" dirty="0">
                <a:solidFill>
                  <a:srgbClr val="FF3300"/>
                </a:solidFill>
              </a:rPr>
              <a:t>SOUND, VIBRATION,</a:t>
            </a: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  <a:defRPr/>
            </a:pPr>
            <a:endParaRPr lang="nl-NL" sz="2400" b="1" dirty="0">
              <a:solidFill>
                <a:srgbClr val="FF3300"/>
              </a:solidFill>
            </a:endParaRP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  <a:defRPr/>
            </a:pPr>
            <a:r>
              <a:rPr lang="nl-NL" sz="2400" b="1" dirty="0">
                <a:solidFill>
                  <a:srgbClr val="FF3300"/>
                </a:solidFill>
              </a:rPr>
              <a:t>MECHANICAL/MACHINES,</a:t>
            </a: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  <a:defRPr/>
            </a:pPr>
            <a:endParaRPr lang="nl-NL" sz="2400" b="1" dirty="0">
              <a:solidFill>
                <a:srgbClr val="FF3300"/>
              </a:solidFill>
            </a:endParaRP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  <a:defRPr/>
            </a:pPr>
            <a:r>
              <a:rPr lang="nl-NL" sz="2400" b="1" dirty="0">
                <a:solidFill>
                  <a:srgbClr val="FF3300"/>
                </a:solidFill>
              </a:rPr>
              <a:t>FALLING (OBJECTS &amp; PEOPLE)</a:t>
            </a:r>
          </a:p>
          <a:p>
            <a:pPr>
              <a:buClr>
                <a:srgbClr val="FF0000"/>
              </a:buClr>
              <a:buFont typeface="Symbol" pitchFamily="18" charset="2"/>
              <a:buNone/>
              <a:defRPr/>
            </a:pPr>
            <a:endParaRPr lang="nl-NL" sz="2400" b="1" dirty="0">
              <a:solidFill>
                <a:srgbClr val="FF3300"/>
              </a:solidFill>
            </a:endParaRP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  <a:defRPr/>
            </a:pPr>
            <a:r>
              <a:rPr lang="nl-NL" sz="2400" b="1" dirty="0">
                <a:solidFill>
                  <a:srgbClr val="FF3300"/>
                </a:solidFill>
              </a:rPr>
              <a:t>FIRE</a:t>
            </a:r>
            <a:endParaRPr lang="nl-NL" sz="2400" b="1" dirty="0">
              <a:solidFill>
                <a:srgbClr val="4C4836"/>
              </a:solidFill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470525" y="2174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3557" name="Object 5" descr="fgi21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182880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080125" y="4841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3559" name="Object 7" descr="fgi21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9000"/>
            <a:ext cx="2297113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6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6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07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07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07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07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07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07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076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076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1076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1076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1076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1076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226" grpId="0" build="p" autoUpdateAnimBg="0"/>
      <p:bldP spid="107622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ChangeArrowheads="1"/>
          </p:cNvSpPr>
          <p:nvPr/>
        </p:nvSpPr>
        <p:spPr bwMode="auto">
          <a:xfrm>
            <a:off x="381000" y="-1524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l-NL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CHEMICAL HAZARDS</a:t>
            </a:r>
            <a:endParaRPr lang="nl-NL" sz="3200">
              <a:solidFill>
                <a:srgbClr val="38447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078275" name="Rectangle 3"/>
          <p:cNvSpPr>
            <a:spLocks noChangeArrowheads="1"/>
          </p:cNvSpPr>
          <p:nvPr/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1963" indent="-461963">
              <a:buFont typeface="ZapfDingbats" pitchFamily="82" charset="2"/>
              <a:buNone/>
            </a:pPr>
            <a:r>
              <a:rPr lang="nl-NL" sz="2400" b="1">
                <a:solidFill>
                  <a:schemeClr val="tx1"/>
                </a:solidFill>
              </a:rPr>
              <a:t>LIQUIDS, GASSES, SOLIDS</a:t>
            </a:r>
            <a:endParaRPr lang="nl-NL" sz="2400" b="1">
              <a:solidFill>
                <a:srgbClr val="FF3300"/>
              </a:solidFill>
            </a:endParaRPr>
          </a:p>
          <a:p>
            <a:pPr marL="461963" indent="-461963">
              <a:buFont typeface="ZapfDingbats" pitchFamily="82" charset="2"/>
              <a:buNone/>
            </a:pPr>
            <a:r>
              <a:rPr lang="nl-NL" sz="2400" b="1"/>
              <a:t>Enter the body by means of :</a:t>
            </a:r>
          </a:p>
          <a:p>
            <a:pPr marL="461963" indent="-461963" algn="ctr">
              <a:buFont typeface="ZapfDingbats" pitchFamily="82" charset="2"/>
              <a:buChar char="l"/>
            </a:pPr>
            <a:endParaRPr lang="nl-NL" sz="2400" b="1"/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</a:pPr>
            <a:r>
              <a:rPr lang="nl-NL" sz="2400" b="1">
                <a:solidFill>
                  <a:srgbClr val="FF0000"/>
                </a:solidFill>
              </a:rPr>
              <a:t>SWALLOWING (mouth)</a:t>
            </a: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</a:pPr>
            <a:endParaRPr lang="nl-NL" sz="2400" b="1">
              <a:solidFill>
                <a:srgbClr val="FF0000"/>
              </a:solidFill>
            </a:endParaRP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</a:pPr>
            <a:r>
              <a:rPr lang="nl-NL" sz="2400" b="1">
                <a:solidFill>
                  <a:srgbClr val="FF0000"/>
                </a:solidFill>
              </a:rPr>
              <a:t>ABSORBTION (skin)</a:t>
            </a: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</a:pPr>
            <a:endParaRPr lang="nl-NL" sz="2400" b="1">
              <a:solidFill>
                <a:srgbClr val="FF0000"/>
              </a:solidFill>
            </a:endParaRP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</a:pPr>
            <a:r>
              <a:rPr lang="nl-NL" sz="2400" b="1">
                <a:solidFill>
                  <a:srgbClr val="FF0000"/>
                </a:solidFill>
              </a:rPr>
              <a:t>INHALING (airways)</a:t>
            </a:r>
          </a:p>
        </p:txBody>
      </p:sp>
      <p:pic>
        <p:nvPicPr>
          <p:cNvPr id="24580" name="Object 4" descr="fgi21E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24384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8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8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8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8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8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8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8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78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827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ChangeArrowheads="1"/>
          </p:cNvSpPr>
          <p:nvPr/>
        </p:nvSpPr>
        <p:spPr bwMode="auto">
          <a:xfrm>
            <a:off x="381000" y="-762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l-NL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CHEMICAL HAZARDS :</a:t>
            </a:r>
            <a:endParaRPr lang="nl-NL" sz="3200">
              <a:solidFill>
                <a:srgbClr val="38447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080323" name="Rectangle 3"/>
          <p:cNvSpPr>
            <a:spLocks noChangeArrowheads="1"/>
          </p:cNvSpPr>
          <p:nvPr/>
        </p:nvSpPr>
        <p:spPr bwMode="auto">
          <a:xfrm>
            <a:off x="457200" y="1295400"/>
            <a:ext cx="381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</a:pPr>
            <a:r>
              <a:rPr lang="nl-NL" sz="2400" b="1">
                <a:solidFill>
                  <a:srgbClr val="FF0000"/>
                </a:solidFill>
              </a:rPr>
              <a:t>EXPLOSIVE</a:t>
            </a: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</a:pPr>
            <a:endParaRPr lang="nl-NL" sz="2400" b="1">
              <a:solidFill>
                <a:srgbClr val="FF0000"/>
              </a:solidFill>
            </a:endParaRP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</a:pPr>
            <a:r>
              <a:rPr lang="nl-NL" sz="2400" b="1">
                <a:solidFill>
                  <a:srgbClr val="FF0000"/>
                </a:solidFill>
              </a:rPr>
              <a:t>OXIDATION</a:t>
            </a: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</a:pPr>
            <a:endParaRPr lang="nl-NL" sz="2400" b="1">
              <a:solidFill>
                <a:srgbClr val="FF0000"/>
              </a:solidFill>
            </a:endParaRP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</a:pPr>
            <a:r>
              <a:rPr lang="nl-NL" sz="2400" b="1">
                <a:solidFill>
                  <a:srgbClr val="FF0000"/>
                </a:solidFill>
              </a:rPr>
              <a:t>FLAMMABLE</a:t>
            </a: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</a:pPr>
            <a:endParaRPr lang="nl-NL" sz="2400" b="1">
              <a:solidFill>
                <a:srgbClr val="FF0000"/>
              </a:solidFill>
            </a:endParaRP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</a:pPr>
            <a:r>
              <a:rPr lang="nl-NL" sz="2400" b="1">
                <a:solidFill>
                  <a:srgbClr val="FF0000"/>
                </a:solidFill>
              </a:rPr>
              <a:t>POISONOUS</a:t>
            </a: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</a:pPr>
            <a:endParaRPr lang="nl-NL" sz="2400" b="1">
              <a:solidFill>
                <a:srgbClr val="FF0000"/>
              </a:solidFill>
            </a:endParaRP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</a:pPr>
            <a:r>
              <a:rPr lang="nl-NL" sz="2400" b="1">
                <a:solidFill>
                  <a:srgbClr val="FF0000"/>
                </a:solidFill>
              </a:rPr>
              <a:t>CHEMICAL BURNING</a:t>
            </a: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</a:pPr>
            <a:endParaRPr lang="nl-NL" sz="2400" b="1">
              <a:solidFill>
                <a:srgbClr val="FF0000"/>
              </a:solidFill>
            </a:endParaRP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</a:pPr>
            <a:endParaRPr lang="nl-NL" sz="2800">
              <a:solidFill>
                <a:srgbClr val="FF0000"/>
              </a:solidFill>
            </a:endParaRPr>
          </a:p>
        </p:txBody>
      </p:sp>
      <p:sp>
        <p:nvSpPr>
          <p:cNvPr id="1080324" name="Rectangle 4"/>
          <p:cNvSpPr>
            <a:spLocks noChangeArrowheads="1"/>
          </p:cNvSpPr>
          <p:nvPr/>
        </p:nvSpPr>
        <p:spPr bwMode="auto">
          <a:xfrm>
            <a:off x="4343400" y="1295400"/>
            <a:ext cx="441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</a:pPr>
            <a:r>
              <a:rPr lang="nl-NL" sz="2400" b="1">
                <a:solidFill>
                  <a:srgbClr val="FF0000"/>
                </a:solidFill>
              </a:rPr>
              <a:t>IRRITATION</a:t>
            </a: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</a:pPr>
            <a:endParaRPr lang="nl-NL" sz="2400" b="1">
              <a:solidFill>
                <a:srgbClr val="FF0000"/>
              </a:solidFill>
            </a:endParaRP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</a:pPr>
            <a:r>
              <a:rPr lang="nl-NL" sz="2400" b="1">
                <a:solidFill>
                  <a:srgbClr val="FF0000"/>
                </a:solidFill>
              </a:rPr>
              <a:t>SENSITIVITY</a:t>
            </a: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</a:pPr>
            <a:endParaRPr lang="nl-NL" sz="2400" b="1">
              <a:solidFill>
                <a:srgbClr val="FF0000"/>
              </a:solidFill>
            </a:endParaRP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</a:pPr>
            <a:r>
              <a:rPr lang="nl-NL" sz="2400" b="1">
                <a:solidFill>
                  <a:srgbClr val="FF0000"/>
                </a:solidFill>
              </a:rPr>
              <a:t>CANCER CAUSING</a:t>
            </a: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</a:pPr>
            <a:endParaRPr lang="nl-NL" sz="2400" b="1">
              <a:solidFill>
                <a:srgbClr val="FF0000"/>
              </a:solidFill>
            </a:endParaRP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</a:pPr>
            <a:r>
              <a:rPr lang="nl-NL" sz="2400" b="1">
                <a:solidFill>
                  <a:srgbClr val="FF0000"/>
                </a:solidFill>
              </a:rPr>
              <a:t>MUTATION</a:t>
            </a: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</a:pPr>
            <a:endParaRPr lang="nl-NL" sz="2400" b="1">
              <a:solidFill>
                <a:srgbClr val="FF0000"/>
              </a:solidFill>
            </a:endParaRP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</a:pPr>
            <a:r>
              <a:rPr lang="nl-NL" sz="2400" b="1">
                <a:solidFill>
                  <a:srgbClr val="FF0000"/>
                </a:solidFill>
              </a:rPr>
              <a:t>REPRODUCTIVE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0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0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08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08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08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08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080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080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080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080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1080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1080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1080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1080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1080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1080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1080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1080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" fill="hold"/>
                                        <p:tgtEl>
                                          <p:spTgt spid="1080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" fill="hold"/>
                                        <p:tgtEl>
                                          <p:spTgt spid="1080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" fill="hold"/>
                                        <p:tgtEl>
                                          <p:spTgt spid="1080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" fill="hold"/>
                                        <p:tgtEl>
                                          <p:spTgt spid="1080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0322" grpId="0" build="p" autoUpdateAnimBg="0"/>
      <p:bldP spid="1080323" grpId="0" build="p" autoUpdateAnimBg="0"/>
      <p:bldP spid="1080324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ChangeArrowheads="1"/>
          </p:cNvSpPr>
          <p:nvPr/>
        </p:nvSpPr>
        <p:spPr bwMode="auto">
          <a:xfrm>
            <a:off x="381000" y="-762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l-NL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ERGONOMIC HAZARD</a:t>
            </a:r>
            <a:endParaRPr lang="nl-NL" sz="3200">
              <a:solidFill>
                <a:srgbClr val="38447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082371" name="Rectangle 3"/>
          <p:cNvSpPr>
            <a:spLocks noChangeArrowheads="1"/>
          </p:cNvSpPr>
          <p:nvPr/>
        </p:nvSpPr>
        <p:spPr bwMode="auto">
          <a:xfrm>
            <a:off x="685800" y="1143000"/>
            <a:ext cx="777240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</a:pPr>
            <a:r>
              <a:rPr lang="nl-NL" sz="2400" b="1">
                <a:solidFill>
                  <a:srgbClr val="FF0000"/>
                </a:solidFill>
              </a:rPr>
              <a:t>BACK INJURY</a:t>
            </a: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</a:pPr>
            <a:endParaRPr lang="nl-NL" sz="2400" b="1">
              <a:solidFill>
                <a:srgbClr val="FF0000"/>
              </a:solidFill>
            </a:endParaRP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</a:pPr>
            <a:r>
              <a:rPr lang="nl-NL" sz="2400" b="1">
                <a:solidFill>
                  <a:srgbClr val="FF0000"/>
                </a:solidFill>
              </a:rPr>
              <a:t>HAND, WRIST, ARM, NECK STRESS AS A RESULT OF COMPUTER USE</a:t>
            </a: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</a:pPr>
            <a:endParaRPr lang="nl-NL" sz="2400" b="1">
              <a:solidFill>
                <a:srgbClr val="FF0000"/>
              </a:solidFill>
            </a:endParaRP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</a:pPr>
            <a:r>
              <a:rPr lang="nl-NL" sz="2400" b="1">
                <a:solidFill>
                  <a:srgbClr val="FF0000"/>
                </a:solidFill>
              </a:rPr>
              <a:t>UNCOMFORTABLE POSITIONS WHICH CAUSE STRESS TO THE MUSCLES</a:t>
            </a: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</a:pPr>
            <a:endParaRPr lang="nl-NL" sz="2400" b="1">
              <a:solidFill>
                <a:srgbClr val="FF0000"/>
              </a:solidFill>
            </a:endParaRP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</a:pPr>
            <a:r>
              <a:rPr lang="nl-NL" sz="2400" b="1">
                <a:solidFill>
                  <a:srgbClr val="FF0000"/>
                </a:solidFill>
              </a:rPr>
              <a:t>INJURY DUE TO OVER EXERSION</a:t>
            </a: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</a:pPr>
            <a:endParaRPr lang="nl-NL" sz="2400" b="1">
              <a:solidFill>
                <a:srgbClr val="FF0000"/>
              </a:solidFill>
            </a:endParaRP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</a:pPr>
            <a:r>
              <a:rPr lang="nl-NL" sz="2400" b="1">
                <a:solidFill>
                  <a:srgbClr val="FF0000"/>
                </a:solidFill>
              </a:rPr>
              <a:t>MUSCLE TEARING</a:t>
            </a:r>
          </a:p>
        </p:txBody>
      </p:sp>
      <p:pic>
        <p:nvPicPr>
          <p:cNvPr id="26628" name="Object 4" descr="fgi21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67200"/>
            <a:ext cx="16002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2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2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2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2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82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82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82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82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2370" grpId="0" build="p" autoUpdateAnimBg="0"/>
      <p:bldP spid="108237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ChangeArrowheads="1"/>
          </p:cNvSpPr>
          <p:nvPr/>
        </p:nvSpPr>
        <p:spPr bwMode="auto">
          <a:xfrm>
            <a:off x="228600" y="-762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l-NL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BIOLOGICAL  HAZARDS</a:t>
            </a:r>
            <a:endParaRPr lang="nl-NL" sz="3200" b="1">
              <a:solidFill>
                <a:srgbClr val="38447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084419" name="Rectangle 3"/>
          <p:cNvSpPr>
            <a:spLocks noChangeArrowheads="1"/>
          </p:cNvSpPr>
          <p:nvPr/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</a:pPr>
            <a:r>
              <a:rPr lang="nl-NL" sz="2400" b="1">
                <a:solidFill>
                  <a:srgbClr val="FF0000"/>
                </a:solidFill>
              </a:rPr>
              <a:t>HEPATITIS,</a:t>
            </a: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</a:pPr>
            <a:endParaRPr lang="nl-NL" sz="2400" b="1">
              <a:solidFill>
                <a:srgbClr val="FF0000"/>
              </a:solidFill>
            </a:endParaRP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</a:pPr>
            <a:r>
              <a:rPr lang="nl-NL" sz="2400" b="1">
                <a:solidFill>
                  <a:srgbClr val="FF0000"/>
                </a:solidFill>
              </a:rPr>
              <a:t>HIV-INFECTED</a:t>
            </a: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</a:pPr>
            <a:endParaRPr lang="nl-NL" sz="2400" b="1">
              <a:solidFill>
                <a:srgbClr val="FF0000"/>
              </a:solidFill>
            </a:endParaRPr>
          </a:p>
          <a:p>
            <a:pPr marL="461963" indent="-461963">
              <a:buClr>
                <a:srgbClr val="FF0000"/>
              </a:buClr>
              <a:buFont typeface="ZapfDingbats" pitchFamily="82" charset="2"/>
              <a:buChar char="l"/>
            </a:pPr>
            <a:r>
              <a:rPr lang="nl-NL" sz="2400" b="1">
                <a:solidFill>
                  <a:srgbClr val="FF0000"/>
                </a:solidFill>
              </a:rPr>
              <a:t>LEGIONNAIRES DISEASE</a:t>
            </a:r>
          </a:p>
          <a:p>
            <a:pPr marL="461963" indent="-461963">
              <a:buFont typeface="ZapfDingbats" pitchFamily="82" charset="2"/>
              <a:buNone/>
            </a:pPr>
            <a:endParaRPr lang="nl-NL" sz="2400" b="1">
              <a:solidFill>
                <a:srgbClr val="FF0000"/>
              </a:solidFill>
            </a:endParaRPr>
          </a:p>
          <a:p>
            <a:pPr marL="461963" indent="-461963">
              <a:buFont typeface="ZapfDingbats" pitchFamily="82" charset="2"/>
              <a:buChar char="l"/>
            </a:pPr>
            <a:endParaRPr lang="nl-NL" sz="2400" b="1">
              <a:solidFill>
                <a:schemeClr val="tx2"/>
              </a:solidFill>
            </a:endParaRPr>
          </a:p>
          <a:p>
            <a:pPr marL="461963" indent="-461963" algn="ctr">
              <a:buFont typeface="ZapfDingbats" pitchFamily="82" charset="2"/>
              <a:buNone/>
            </a:pPr>
            <a:r>
              <a:rPr lang="nl-NL" sz="2400" b="1" i="1">
                <a:solidFill>
                  <a:schemeClr val="accent1"/>
                </a:solidFill>
              </a:rPr>
              <a:t>       </a:t>
            </a:r>
            <a:r>
              <a:rPr lang="nl-NL" sz="2400" b="1" i="1">
                <a:solidFill>
                  <a:srgbClr val="000099"/>
                </a:solidFill>
              </a:rPr>
              <a:t>This is a highly specialized area where health care professionals should be consulted</a:t>
            </a:r>
            <a:endParaRPr lang="nl-NL" sz="2400">
              <a:solidFill>
                <a:schemeClr val="tx2"/>
              </a:solidFill>
            </a:endParaRPr>
          </a:p>
        </p:txBody>
      </p:sp>
      <p:pic>
        <p:nvPicPr>
          <p:cNvPr id="27652" name="Object 4" descr="fgi21F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1600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08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08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08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08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08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08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084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084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441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ChangeArrowheads="1"/>
          </p:cNvSpPr>
          <p:nvPr/>
        </p:nvSpPr>
        <p:spPr bwMode="auto">
          <a:xfrm>
            <a:off x="304800" y="762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l-NL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ENVIRONMENTAL  HAZARDS</a:t>
            </a:r>
            <a:endParaRPr lang="nl-NL" sz="3200" b="1">
              <a:solidFill>
                <a:srgbClr val="38447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086467" name="Rectangle 3"/>
          <p:cNvSpPr>
            <a:spLocks noChangeArrowheads="1"/>
          </p:cNvSpPr>
          <p:nvPr/>
        </p:nvSpPr>
        <p:spPr bwMode="auto">
          <a:xfrm>
            <a:off x="304800" y="1143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1963" indent="-461963">
              <a:buFont typeface="ZapfDingbats" pitchFamily="82" charset="2"/>
              <a:buNone/>
            </a:pPr>
            <a:r>
              <a:rPr lang="nl-NL" sz="2400">
                <a:solidFill>
                  <a:srgbClr val="C00000"/>
                </a:solidFill>
              </a:rPr>
              <a:t>			- </a:t>
            </a:r>
            <a:r>
              <a:rPr lang="nl-NL" sz="2400" b="1">
                <a:solidFill>
                  <a:srgbClr val="C00000"/>
                </a:solidFill>
              </a:rPr>
              <a:t>EMISSIONS</a:t>
            </a:r>
            <a:br>
              <a:rPr lang="nl-NL" sz="2400" b="1">
                <a:solidFill>
                  <a:srgbClr val="C00000"/>
                </a:solidFill>
              </a:rPr>
            </a:br>
            <a:endParaRPr lang="nl-NL" sz="2400" b="1">
              <a:solidFill>
                <a:srgbClr val="C00000"/>
              </a:solidFill>
            </a:endParaRPr>
          </a:p>
          <a:p>
            <a:pPr marL="461963" indent="-461963">
              <a:buFont typeface="ZapfDingbats" pitchFamily="82" charset="2"/>
              <a:buNone/>
            </a:pPr>
            <a:r>
              <a:rPr lang="nl-NL" sz="2400" b="1">
                <a:solidFill>
                  <a:srgbClr val="C00000"/>
                </a:solidFill>
              </a:rPr>
              <a:t>			- SPILLS</a:t>
            </a:r>
          </a:p>
          <a:p>
            <a:pPr marL="461963" indent="-461963">
              <a:buFont typeface="ZapfDingbats" pitchFamily="82" charset="2"/>
              <a:buNone/>
            </a:pPr>
            <a:endParaRPr lang="nl-NL" sz="2400" b="1">
              <a:solidFill>
                <a:srgbClr val="C00000"/>
              </a:solidFill>
            </a:endParaRPr>
          </a:p>
          <a:p>
            <a:pPr marL="461963" indent="-461963">
              <a:buFont typeface="ZapfDingbats" pitchFamily="82" charset="2"/>
              <a:buNone/>
            </a:pPr>
            <a:r>
              <a:rPr lang="nl-NL" sz="2400" b="1">
                <a:solidFill>
                  <a:srgbClr val="C00000"/>
                </a:solidFill>
              </a:rPr>
              <a:t>			- PRODUCTS THAT POLLUTE </a:t>
            </a:r>
          </a:p>
          <a:p>
            <a:pPr marL="461963" indent="-461963">
              <a:buFont typeface="ZapfDingbats" pitchFamily="82" charset="2"/>
              <a:buNone/>
            </a:pPr>
            <a:r>
              <a:rPr lang="nl-NL" sz="2400" b="1">
                <a:solidFill>
                  <a:srgbClr val="C00000"/>
                </a:solidFill>
              </a:rPr>
              <a:t>			  THE EARTH</a:t>
            </a:r>
          </a:p>
          <a:p>
            <a:pPr marL="461963" indent="-461963">
              <a:buFont typeface="ZapfDingbats" pitchFamily="82" charset="2"/>
              <a:buNone/>
            </a:pPr>
            <a:endParaRPr lang="nl-NL" sz="2400" b="1">
              <a:solidFill>
                <a:srgbClr val="C00000"/>
              </a:solidFill>
            </a:endParaRPr>
          </a:p>
          <a:p>
            <a:pPr marL="461963" indent="-461963">
              <a:buFont typeface="ZapfDingbats" pitchFamily="82" charset="2"/>
              <a:buNone/>
            </a:pPr>
            <a:r>
              <a:rPr lang="nl-NL" sz="2400" b="1">
                <a:solidFill>
                  <a:srgbClr val="C00000"/>
                </a:solidFill>
              </a:rPr>
              <a:t>			- GROUND WATER</a:t>
            </a:r>
          </a:p>
          <a:p>
            <a:pPr marL="461963" indent="-461963">
              <a:buFont typeface="ZapfDingbats" pitchFamily="82" charset="2"/>
              <a:buNone/>
            </a:pPr>
            <a:endParaRPr lang="nl-NL" sz="2400" b="1">
              <a:solidFill>
                <a:srgbClr val="C00000"/>
              </a:solidFill>
            </a:endParaRPr>
          </a:p>
          <a:p>
            <a:pPr marL="461963" indent="-461963">
              <a:buFont typeface="ZapfDingbats" pitchFamily="82" charset="2"/>
              <a:buNone/>
            </a:pPr>
            <a:r>
              <a:rPr lang="nl-NL" sz="2400" b="1">
                <a:solidFill>
                  <a:srgbClr val="C00000"/>
                </a:solidFill>
              </a:rPr>
              <a:t>			- WASTE IN GENERAL</a:t>
            </a:r>
            <a:br>
              <a:rPr lang="nl-NL" sz="2400" b="1">
                <a:solidFill>
                  <a:srgbClr val="C00000"/>
                </a:solidFill>
              </a:rPr>
            </a:br>
            <a:endParaRPr lang="nl-NL" sz="2400" b="1">
              <a:solidFill>
                <a:srgbClr val="C00000"/>
              </a:solidFill>
            </a:endParaRPr>
          </a:p>
        </p:txBody>
      </p:sp>
      <p:pic>
        <p:nvPicPr>
          <p:cNvPr id="1086473" name="Object 4" descr="fgi21F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13509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86474" name="Object 5" descr="fgi21F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47800"/>
            <a:ext cx="116205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86475" name="Object 6" descr="fgi21F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81400"/>
            <a:ext cx="1509713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9" name="Object 7" descr="fgi21F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11096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6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6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86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86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6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864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64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6466" grpId="0" autoUpdateAnimBg="0"/>
      <p:bldP spid="108646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515" name="Text Box 3"/>
          <p:cNvSpPr txBox="1">
            <a:spLocks noChangeArrowheads="1"/>
          </p:cNvSpPr>
          <p:nvPr/>
        </p:nvSpPr>
        <p:spPr bwMode="auto">
          <a:xfrm>
            <a:off x="533400" y="2419350"/>
            <a:ext cx="76200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EVALUATING PROTECTION via EXISTING SAFETY MEASURES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sz="36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sz="36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0" y="0"/>
            <a:ext cx="8458200" cy="762000"/>
          </a:xfrm>
          <a:prstGeom prst="rect">
            <a:avLst/>
          </a:prstGeom>
          <a:solidFill>
            <a:srgbClr val="C5EDF5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GB" sz="3200" b="1" smtClean="0">
                <a:solidFill>
                  <a:schemeClr val="accent2"/>
                </a:solidFill>
              </a:rPr>
              <a:t>Existing Safety Measures</a:t>
            </a:r>
            <a:endParaRPr lang="en-GB" sz="3200" smtClean="0">
              <a:solidFill>
                <a:schemeClr val="accent2"/>
              </a:solidFill>
            </a:endParaRPr>
          </a:p>
        </p:txBody>
      </p:sp>
      <p:sp>
        <p:nvSpPr>
          <p:cNvPr id="1090563" name="Text Box 3"/>
          <p:cNvSpPr txBox="1">
            <a:spLocks noChangeArrowheads="1"/>
          </p:cNvSpPr>
          <p:nvPr/>
        </p:nvSpPr>
        <p:spPr bwMode="auto">
          <a:xfrm>
            <a:off x="457200" y="1339850"/>
            <a:ext cx="76962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+mn-lt"/>
              </a:rPr>
              <a:t> Safety rules,  procedures &amp; manuals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+mn-lt"/>
              </a:rPr>
              <a:t> Operating procedures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+mn-lt"/>
              </a:rPr>
              <a:t> Permit systems </a:t>
            </a:r>
          </a:p>
          <a:p>
            <a:pPr>
              <a:spcBef>
                <a:spcPct val="0"/>
              </a:spcBef>
              <a:buClrTx/>
              <a:buSzTx/>
              <a:buFont typeface="Symbol" pitchFamily="18" charset="2"/>
              <a:buNone/>
              <a:defRPr/>
            </a:pPr>
            <a:r>
              <a:rPr lang="en-GB" sz="2400" dirty="0">
                <a:solidFill>
                  <a:schemeClr val="tx1"/>
                </a:solidFill>
                <a:latin typeface="+mn-lt"/>
              </a:rPr>
              <a:t>  (LTCT, confirmed space, </a:t>
            </a:r>
            <a:r>
              <a:rPr lang="en-GB" sz="2400" dirty="0" err="1">
                <a:solidFill>
                  <a:schemeClr val="tx1"/>
                </a:solidFill>
                <a:latin typeface="+mn-lt"/>
              </a:rPr>
              <a:t>hotwork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</a:rPr>
              <a:t>etc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+mn-lt"/>
              </a:rPr>
              <a:t> Monitoring &amp; sampling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+mn-lt"/>
              </a:rPr>
              <a:t> Auditing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+mn-lt"/>
              </a:rPr>
              <a:t> Training/information/instruction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+mn-lt"/>
              </a:rPr>
              <a:t> Supervision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+mn-lt"/>
              </a:rPr>
              <a:t> Emergency Plans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+mn-lt"/>
              </a:rPr>
              <a:t> Personal protective equipment (PPE)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sz="2400" dirty="0">
              <a:solidFill>
                <a:schemeClr val="tx1"/>
              </a:solidFill>
              <a:latin typeface="+mn-lt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sz="2400" b="1" dirty="0">
              <a:solidFill>
                <a:srgbClr val="FF3300"/>
              </a:solidFill>
              <a:latin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200" b="1" smtClean="0">
                <a:solidFill>
                  <a:schemeClr val="accent2"/>
                </a:solidFill>
              </a:rPr>
              <a:t>Action Plans are needed if:</a:t>
            </a:r>
            <a:endParaRPr lang="en-GB" sz="3200" smtClean="0">
              <a:solidFill>
                <a:schemeClr val="accent2"/>
              </a:solidFill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84213" y="1841500"/>
            <a:ext cx="7469187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sz="2800">
              <a:solidFill>
                <a:schemeClr val="tx1"/>
              </a:solidFill>
              <a:latin typeface="Tahoma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sz="2800">
                <a:solidFill>
                  <a:schemeClr val="tx1"/>
                </a:solidFill>
                <a:latin typeface="Tahoma" pitchFamily="34" charset="0"/>
              </a:rPr>
              <a:t>  There is insufficient control on the basis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sz="2800">
                <a:solidFill>
                  <a:schemeClr val="tx1"/>
                </a:solidFill>
                <a:latin typeface="Tahoma" pitchFamily="34" charset="0"/>
              </a:rPr>
              <a:t>   of the hazard with existing safety measures.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en-GB" sz="2800">
              <a:solidFill>
                <a:schemeClr val="tx1"/>
              </a:solidFill>
              <a:latin typeface="Tahoma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en-GB" sz="2800">
              <a:solidFill>
                <a:schemeClr val="tx1"/>
              </a:solidFill>
              <a:latin typeface="Tahoma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sz="2800">
              <a:solidFill>
                <a:schemeClr val="tx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ea typeface="굴림" pitchFamily="50" charset="-127"/>
              </a:rPr>
              <a:t>TRA   -   Task Risk Assessment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ko-KR" smtClean="0">
                <a:ea typeface="굴림" pitchFamily="50" charset="-127"/>
              </a:rPr>
              <a:t>This is a methodology to identify and evaluate the hazards and risks in a systematic and quantitative way.</a:t>
            </a:r>
          </a:p>
          <a:p>
            <a:pPr>
              <a:buClr>
                <a:schemeClr val="tx1"/>
              </a:buClr>
            </a:pPr>
            <a:r>
              <a:rPr lang="en-US" altLang="ko-KR" smtClean="0">
                <a:ea typeface="굴림" pitchFamily="50" charset="-127"/>
              </a:rPr>
              <a:t>The system used is often referred to as “Kinney and Fine”, two European researchers.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26"/>
          <p:cNvSpPr txBox="1">
            <a:spLocks noChangeArrowheads="1"/>
          </p:cNvSpPr>
          <p:nvPr/>
        </p:nvSpPr>
        <p:spPr bwMode="auto">
          <a:xfrm>
            <a:off x="76200" y="-76200"/>
            <a:ext cx="836295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4000">
                <a:solidFill>
                  <a:schemeClr val="tx2"/>
                </a:solidFill>
                <a:latin typeface="Arial Black" pitchFamily="34" charset="0"/>
                <a:ea typeface="굴림" pitchFamily="50" charset="-127"/>
              </a:rPr>
              <a:t>The TRA process</a:t>
            </a:r>
          </a:p>
        </p:txBody>
      </p:sp>
      <p:sp>
        <p:nvSpPr>
          <p:cNvPr id="975875" name="Text Box 1027"/>
          <p:cNvSpPr txBox="1">
            <a:spLocks noChangeArrowheads="1"/>
          </p:cNvSpPr>
          <p:nvPr/>
        </p:nvSpPr>
        <p:spPr bwMode="auto">
          <a:xfrm>
            <a:off x="381000" y="1828800"/>
            <a:ext cx="8029575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Risk assessment is a structured process whereby </a:t>
            </a:r>
            <a:r>
              <a:rPr lang="en-GB" sz="2800" b="1" i="1" dirty="0">
                <a:solidFill>
                  <a:srgbClr val="FF0000"/>
                </a:solidFill>
                <a:latin typeface="+mn-lt"/>
              </a:rPr>
              <a:t>hazards</a:t>
            </a:r>
            <a:r>
              <a:rPr lang="en-GB" sz="28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800" b="1" dirty="0">
                <a:solidFill>
                  <a:schemeClr val="tx1"/>
                </a:solidFill>
                <a:latin typeface="+mn-lt"/>
              </a:rPr>
              <a:t>present in a workplace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 are</a:t>
            </a:r>
            <a:r>
              <a:rPr lang="en-GB" sz="28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800" b="1" i="1" dirty="0">
                <a:solidFill>
                  <a:srgbClr val="FF0000"/>
                </a:solidFill>
                <a:latin typeface="+mn-lt"/>
              </a:rPr>
              <a:t>identified,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2800" b="1" i="1" dirty="0">
                <a:solidFill>
                  <a:srgbClr val="FF0000"/>
                </a:solidFill>
                <a:latin typeface="+mn-lt"/>
              </a:rPr>
              <a:t>evaluated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and corrective action(s) </a:t>
            </a:r>
            <a:r>
              <a:rPr lang="en-GB" sz="2800" b="1" i="1" dirty="0">
                <a:solidFill>
                  <a:srgbClr val="FF0000"/>
                </a:solidFill>
                <a:latin typeface="+mn-lt"/>
              </a:rPr>
              <a:t>prioritized</a:t>
            </a:r>
            <a:r>
              <a:rPr lang="en-GB" sz="2800" b="1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in order to </a:t>
            </a:r>
            <a:r>
              <a:rPr lang="en-GB" sz="2800" b="1" i="1" dirty="0">
                <a:solidFill>
                  <a:srgbClr val="FF0000"/>
                </a:solidFill>
                <a:latin typeface="+mn-lt"/>
              </a:rPr>
              <a:t>reduce risks </a:t>
            </a:r>
            <a:r>
              <a:rPr lang="en-GB" sz="2800" b="1" dirty="0">
                <a:solidFill>
                  <a:schemeClr val="tx1"/>
                </a:solidFill>
                <a:latin typeface="+mn-lt"/>
              </a:rPr>
              <a:t>to acceptable levels.</a:t>
            </a:r>
            <a:endParaRPr lang="en-GB" sz="2800" b="1" i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52400" y="2743200"/>
            <a:ext cx="8229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sz="2800" b="1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sz="2800" b="1">
                <a:solidFill>
                  <a:schemeClr val="tx1"/>
                </a:solidFill>
                <a:latin typeface="Times New Roman" pitchFamily="18" charset="0"/>
              </a:rPr>
              <a:t>          </a:t>
            </a:r>
            <a:endParaRPr lang="en-GB" sz="20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393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ea typeface="굴림" pitchFamily="50" charset="-127"/>
              </a:rPr>
              <a:t>BASIC TRA STEPS: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606550" y="838200"/>
            <a:ext cx="31464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buFont typeface="Symbol" pitchFamily="18" charset="2"/>
              <a:buNone/>
            </a:pPr>
            <a:r>
              <a:rPr lang="en-US" altLang="ko-KR" b="1">
                <a:ea typeface="굴림" pitchFamily="50" charset="-127"/>
              </a:rPr>
              <a:t>Identify task and sub-tasks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600200" y="2224088"/>
            <a:ext cx="31464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buFont typeface="Symbol" pitchFamily="18" charset="2"/>
              <a:buNone/>
            </a:pPr>
            <a:r>
              <a:rPr lang="en-US" altLang="ko-KR" b="1">
                <a:ea typeface="굴림" pitchFamily="50" charset="-127"/>
              </a:rPr>
              <a:t>Calculate </a:t>
            </a:r>
            <a:r>
              <a:rPr lang="en-US" altLang="ko-KR" b="1">
                <a:solidFill>
                  <a:srgbClr val="FF0000"/>
                </a:solidFill>
                <a:ea typeface="굴림" pitchFamily="50" charset="-127"/>
              </a:rPr>
              <a:t>initial Risk</a:t>
            </a:r>
            <a:r>
              <a:rPr lang="en-US" altLang="ko-KR" b="1">
                <a:ea typeface="굴림" pitchFamily="50" charset="-127"/>
              </a:rPr>
              <a:t>-Score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019300" y="2955925"/>
            <a:ext cx="21859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buFont typeface="Symbol" pitchFamily="18" charset="2"/>
              <a:buNone/>
            </a:pPr>
            <a:r>
              <a:rPr lang="en-US" altLang="ko-KR" b="1">
                <a:ea typeface="굴림" pitchFamily="50" charset="-127"/>
              </a:rPr>
              <a:t>Define measure(s)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327650" y="2590800"/>
            <a:ext cx="3359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buFont typeface="Symbol" pitchFamily="18" charset="2"/>
              <a:buNone/>
            </a:pPr>
            <a:r>
              <a:rPr lang="en-US" altLang="ko-KR" b="1">
                <a:ea typeface="굴림" pitchFamily="50" charset="-127"/>
              </a:rPr>
              <a:t>Include standard and additional measures. Always take prevention hierarchy into account (see next slide)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955800" y="3686175"/>
            <a:ext cx="25352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buFont typeface="Symbol" pitchFamily="18" charset="2"/>
              <a:buNone/>
            </a:pPr>
            <a:r>
              <a:rPr lang="en-US" altLang="ko-KR" b="1">
                <a:ea typeface="굴림" pitchFamily="50" charset="-127"/>
              </a:rPr>
              <a:t>Calculate </a:t>
            </a:r>
            <a:r>
              <a:rPr lang="en-US" altLang="ko-KR" b="1">
                <a:solidFill>
                  <a:srgbClr val="FF0000"/>
                </a:solidFill>
                <a:ea typeface="굴림" pitchFamily="50" charset="-127"/>
              </a:rPr>
              <a:t>Actual-Risk</a:t>
            </a:r>
            <a:endParaRPr lang="en-US" altLang="ko-KR" b="1">
              <a:ea typeface="굴림" pitchFamily="50" charset="-127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2298700" y="4418013"/>
            <a:ext cx="16208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buFont typeface="Symbol" pitchFamily="18" charset="2"/>
              <a:buNone/>
            </a:pPr>
            <a:r>
              <a:rPr lang="en-US" altLang="ko-KR" b="1">
                <a:ea typeface="굴림" pitchFamily="50" charset="-127"/>
              </a:rPr>
              <a:t>Acceptable ?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1816100" y="5149850"/>
            <a:ext cx="26336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buFont typeface="Symbol" pitchFamily="18" charset="2"/>
              <a:buNone/>
            </a:pPr>
            <a:r>
              <a:rPr lang="en-US" altLang="ko-KR" b="1">
                <a:ea typeface="굴림" pitchFamily="50" charset="-127"/>
              </a:rPr>
              <a:t>Implement measure(s)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2063750" y="5881688"/>
            <a:ext cx="21383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buFont typeface="Symbol" pitchFamily="18" charset="2"/>
              <a:buNone/>
            </a:pPr>
            <a:r>
              <a:rPr lang="en-US" altLang="ko-KR" b="1">
                <a:ea typeface="굴림" pitchFamily="50" charset="-127"/>
              </a:rPr>
              <a:t>File Risk Analysis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2190750" y="1560513"/>
            <a:ext cx="18383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buFont typeface="Symbol" pitchFamily="18" charset="2"/>
              <a:buNone/>
            </a:pPr>
            <a:r>
              <a:rPr lang="en-US" altLang="ko-KR" b="1">
                <a:ea typeface="굴림" pitchFamily="50" charset="-127"/>
              </a:rPr>
              <a:t>Identify Hazard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1371600" y="762000"/>
            <a:ext cx="33528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1371600" y="1447800"/>
            <a:ext cx="33528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1371600" y="2133600"/>
            <a:ext cx="33528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1371600" y="2895600"/>
            <a:ext cx="33528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1371600" y="3581400"/>
            <a:ext cx="33528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1371600" y="4343400"/>
            <a:ext cx="33528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1371600" y="5105400"/>
            <a:ext cx="33528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1371600" y="5791200"/>
            <a:ext cx="33528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5327650" y="2362200"/>
            <a:ext cx="33528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cxnSp>
        <p:nvCxnSpPr>
          <p:cNvPr id="33814" name="AutoShape 22"/>
          <p:cNvCxnSpPr>
            <a:cxnSpLocks noChangeShapeType="1"/>
            <a:stCxn id="33810" idx="1"/>
            <a:endCxn id="33808" idx="1"/>
          </p:cNvCxnSpPr>
          <p:nvPr/>
        </p:nvCxnSpPr>
        <p:spPr bwMode="auto">
          <a:xfrm rot="10800000" flipH="1">
            <a:off x="1371600" y="3162300"/>
            <a:ext cx="1588" cy="144780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</p:cxn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746125" y="369411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buFont typeface="Symbol" pitchFamily="18" charset="2"/>
              <a:buNone/>
            </a:pPr>
            <a:r>
              <a:rPr lang="en-US" altLang="ko-KR" b="1">
                <a:ea typeface="굴림" pitchFamily="50" charset="-127"/>
              </a:rPr>
              <a:t>N</a:t>
            </a:r>
          </a:p>
        </p:txBody>
      </p:sp>
      <p:cxnSp>
        <p:nvCxnSpPr>
          <p:cNvPr id="33816" name="AutoShape 24"/>
          <p:cNvCxnSpPr>
            <a:cxnSpLocks noChangeShapeType="1"/>
            <a:stCxn id="33805" idx="2"/>
            <a:endCxn id="33806" idx="0"/>
          </p:cNvCxnSpPr>
          <p:nvPr/>
        </p:nvCxnSpPr>
        <p:spPr bwMode="auto">
          <a:xfrm>
            <a:off x="3048000" y="12954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</p:cxnSp>
      <p:cxnSp>
        <p:nvCxnSpPr>
          <p:cNvPr id="33817" name="AutoShape 25"/>
          <p:cNvCxnSpPr>
            <a:cxnSpLocks noChangeShapeType="1"/>
            <a:stCxn id="33806" idx="2"/>
            <a:endCxn id="33807" idx="0"/>
          </p:cNvCxnSpPr>
          <p:nvPr/>
        </p:nvCxnSpPr>
        <p:spPr bwMode="auto">
          <a:xfrm>
            <a:off x="3048000" y="19812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</p:cxnSp>
      <p:cxnSp>
        <p:nvCxnSpPr>
          <p:cNvPr id="33818" name="AutoShape 26"/>
          <p:cNvCxnSpPr>
            <a:cxnSpLocks noChangeShapeType="1"/>
            <a:stCxn id="33807" idx="2"/>
            <a:endCxn id="33808" idx="0"/>
          </p:cNvCxnSpPr>
          <p:nvPr/>
        </p:nvCxnSpPr>
        <p:spPr bwMode="auto">
          <a:xfrm>
            <a:off x="3048000" y="26670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</p:cxnSp>
      <p:cxnSp>
        <p:nvCxnSpPr>
          <p:cNvPr id="33819" name="AutoShape 27"/>
          <p:cNvCxnSpPr>
            <a:cxnSpLocks noChangeShapeType="1"/>
            <a:stCxn id="33808" idx="2"/>
            <a:endCxn id="33809" idx="0"/>
          </p:cNvCxnSpPr>
          <p:nvPr/>
        </p:nvCxnSpPr>
        <p:spPr bwMode="auto">
          <a:xfrm>
            <a:off x="3048000" y="3429000"/>
            <a:ext cx="0" cy="15240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</p:cxnSp>
      <p:cxnSp>
        <p:nvCxnSpPr>
          <p:cNvPr id="33820" name="AutoShape 28"/>
          <p:cNvCxnSpPr>
            <a:cxnSpLocks noChangeShapeType="1"/>
            <a:stCxn id="33808" idx="2"/>
            <a:endCxn id="33809" idx="0"/>
          </p:cNvCxnSpPr>
          <p:nvPr/>
        </p:nvCxnSpPr>
        <p:spPr bwMode="auto">
          <a:xfrm>
            <a:off x="3048000" y="3429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</p:cxnSp>
      <p:cxnSp>
        <p:nvCxnSpPr>
          <p:cNvPr id="33821" name="AutoShape 29"/>
          <p:cNvCxnSpPr>
            <a:cxnSpLocks noChangeShapeType="1"/>
            <a:stCxn id="33809" idx="2"/>
            <a:endCxn id="33810" idx="0"/>
          </p:cNvCxnSpPr>
          <p:nvPr/>
        </p:nvCxnSpPr>
        <p:spPr bwMode="auto">
          <a:xfrm>
            <a:off x="3048000" y="41148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</p:cxnSp>
      <p:cxnSp>
        <p:nvCxnSpPr>
          <p:cNvPr id="33822" name="AutoShape 30"/>
          <p:cNvCxnSpPr>
            <a:cxnSpLocks noChangeShapeType="1"/>
            <a:stCxn id="33810" idx="2"/>
            <a:endCxn id="33811" idx="0"/>
          </p:cNvCxnSpPr>
          <p:nvPr/>
        </p:nvCxnSpPr>
        <p:spPr bwMode="auto">
          <a:xfrm>
            <a:off x="3048000" y="48768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</p:cxnSp>
      <p:cxnSp>
        <p:nvCxnSpPr>
          <p:cNvPr id="33823" name="AutoShape 31"/>
          <p:cNvCxnSpPr>
            <a:cxnSpLocks noChangeShapeType="1"/>
            <a:stCxn id="33811" idx="2"/>
            <a:endCxn id="33812" idx="0"/>
          </p:cNvCxnSpPr>
          <p:nvPr/>
        </p:nvCxnSpPr>
        <p:spPr bwMode="auto">
          <a:xfrm>
            <a:off x="3048000" y="56388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</p:cxnSp>
      <p:cxnSp>
        <p:nvCxnSpPr>
          <p:cNvPr id="33824" name="AutoShape 32"/>
          <p:cNvCxnSpPr>
            <a:cxnSpLocks noChangeShapeType="1"/>
            <a:stCxn id="33813" idx="1"/>
            <a:endCxn id="33808" idx="3"/>
          </p:cNvCxnSpPr>
          <p:nvPr/>
        </p:nvCxnSpPr>
        <p:spPr bwMode="auto">
          <a:xfrm flipH="1">
            <a:off x="4724400" y="3162300"/>
            <a:ext cx="6032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ea typeface="굴림" pitchFamily="50" charset="-127"/>
              </a:rPr>
              <a:t>Prevention Hierarchy for control measures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4114800"/>
          </a:xfrm>
        </p:spPr>
        <p:txBody>
          <a:bodyPr/>
          <a:lstStyle/>
          <a:p>
            <a:pPr marL="0" indent="0">
              <a:buFont typeface="ZapfDingbats" pitchFamily="82" charset="2"/>
              <a:buNone/>
            </a:pPr>
            <a:r>
              <a:rPr lang="en-US" altLang="ko-KR" sz="2800" smtClean="0">
                <a:ea typeface="굴림" pitchFamily="50" charset="-127"/>
              </a:rPr>
              <a:t>1. Elimination: Eliminate Risk</a:t>
            </a:r>
          </a:p>
          <a:p>
            <a:pPr marL="0" indent="0">
              <a:buFont typeface="ZapfDingbats" pitchFamily="82" charset="2"/>
              <a:buNone/>
            </a:pPr>
            <a:r>
              <a:rPr lang="en-US" altLang="ko-KR" sz="2800" smtClean="0">
                <a:ea typeface="굴림" pitchFamily="50" charset="-127"/>
              </a:rPr>
              <a:t>2. Substitution: Reduce Risk at source </a:t>
            </a:r>
          </a:p>
          <a:p>
            <a:pPr marL="0" indent="0">
              <a:buFont typeface="ZapfDingbats" pitchFamily="82" charset="2"/>
              <a:buNone/>
            </a:pPr>
            <a:r>
              <a:rPr lang="en-US" altLang="ko-KR" sz="2800" smtClean="0">
                <a:ea typeface="굴림" pitchFamily="50" charset="-127"/>
              </a:rPr>
              <a:t>                         or remove source</a:t>
            </a:r>
          </a:p>
          <a:p>
            <a:pPr marL="0" indent="0">
              <a:buFont typeface="ZapfDingbats" pitchFamily="82" charset="2"/>
              <a:buNone/>
            </a:pPr>
            <a:r>
              <a:rPr lang="en-US" altLang="ko-KR" sz="2800" smtClean="0">
                <a:ea typeface="굴림" pitchFamily="50" charset="-127"/>
              </a:rPr>
              <a:t>3. Engineering Control: Take collective measures</a:t>
            </a:r>
          </a:p>
          <a:p>
            <a:pPr marL="0" indent="0">
              <a:buFont typeface="ZapfDingbats" pitchFamily="82" charset="2"/>
              <a:buNone/>
            </a:pPr>
            <a:r>
              <a:rPr lang="en-US" altLang="ko-KR" sz="2800" smtClean="0">
                <a:ea typeface="굴림" pitchFamily="50" charset="-127"/>
              </a:rPr>
              <a:t>4. Administrative Control: Training + procedures </a:t>
            </a:r>
          </a:p>
          <a:p>
            <a:pPr marL="0" indent="0">
              <a:buFont typeface="ZapfDingbats" pitchFamily="82" charset="2"/>
              <a:buNone/>
            </a:pPr>
            <a:r>
              <a:rPr lang="en-US" altLang="ko-KR" sz="2800" smtClean="0">
                <a:ea typeface="굴림" pitchFamily="50" charset="-127"/>
              </a:rPr>
              <a:t>                                          + instructions</a:t>
            </a:r>
          </a:p>
          <a:p>
            <a:pPr marL="0" indent="0">
              <a:buFont typeface="ZapfDingbats" pitchFamily="82" charset="2"/>
              <a:buNone/>
            </a:pPr>
            <a:r>
              <a:rPr lang="en-US" altLang="ko-KR" sz="2800" smtClean="0">
                <a:ea typeface="굴림" pitchFamily="50" charset="-127"/>
              </a:rPr>
              <a:t>5. PPE: Make people wear PPE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ea typeface="굴림" pitchFamily="50" charset="-127"/>
              </a:rPr>
              <a:t>Risk Score with Kinney &amp; Fine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7772400" cy="1600200"/>
          </a:xfrm>
        </p:spPr>
        <p:txBody>
          <a:bodyPr/>
          <a:lstStyle/>
          <a:p>
            <a:pPr algn="ctr">
              <a:buFont typeface="ZapfDingbats" pitchFamily="82" charset="2"/>
              <a:buNone/>
            </a:pPr>
            <a:r>
              <a:rPr lang="en-US" altLang="ko-KR" sz="3600" smtClean="0">
                <a:solidFill>
                  <a:srgbClr val="FF0000"/>
                </a:solidFill>
                <a:latin typeface="Arial Black" pitchFamily="34" charset="0"/>
                <a:ea typeface="굴림" pitchFamily="50" charset="-127"/>
              </a:rPr>
              <a:t>RISK</a:t>
            </a:r>
            <a:r>
              <a:rPr lang="en-US" altLang="ko-KR" sz="3600" smtClean="0">
                <a:latin typeface="Arial Black" pitchFamily="34" charset="0"/>
                <a:ea typeface="굴림" pitchFamily="50" charset="-127"/>
              </a:rPr>
              <a:t> = Exposure x Severity x Probability</a:t>
            </a:r>
          </a:p>
          <a:p>
            <a:pPr>
              <a:buFont typeface="ZapfDingbats" pitchFamily="82" charset="2"/>
              <a:buNone/>
            </a:pPr>
            <a:r>
              <a:rPr lang="en-US" altLang="ko-KR" sz="3600" smtClean="0">
                <a:solidFill>
                  <a:srgbClr val="FF0000"/>
                </a:solidFill>
                <a:latin typeface="Arial Black" pitchFamily="34" charset="0"/>
                <a:ea typeface="굴림" pitchFamily="50" charset="-127"/>
              </a:rPr>
              <a:t> R</a:t>
            </a:r>
            <a:r>
              <a:rPr lang="en-US" altLang="ko-KR" sz="3600" smtClean="0">
                <a:latin typeface="Arial Black" pitchFamily="34" charset="0"/>
                <a:ea typeface="굴림" pitchFamily="50" charset="-127"/>
              </a:rPr>
              <a:t> = E X S X P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Object 2" descr="fgi22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459663" cy="556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04800" y="106363"/>
            <a:ext cx="2400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sz="3200" b="1">
                <a:latin typeface="Arial Black" pitchFamily="34" charset="0"/>
              </a:rPr>
              <a:t>Exposure:</a:t>
            </a:r>
            <a:endParaRPr lang="en-GB" sz="320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Object 2" descr="fgi22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810500" cy="52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04800" y="106363"/>
            <a:ext cx="2151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sz="3200" b="1">
                <a:latin typeface="Arial Black" pitchFamily="34" charset="0"/>
              </a:rPr>
              <a:t>Severity:</a:t>
            </a:r>
            <a:endParaRPr lang="en-GB" sz="320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Object 2" descr="fgi22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267700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04800" y="106363"/>
            <a:ext cx="2714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sz="3200" b="1">
                <a:latin typeface="Arial Black" pitchFamily="34" charset="0"/>
              </a:rPr>
              <a:t>Probability:</a:t>
            </a:r>
            <a:endParaRPr lang="en-GB" sz="320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152400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en-GB" sz="3200" b="1" smtClean="0">
                <a:solidFill>
                  <a:schemeClr val="accent2"/>
                </a:solidFill>
              </a:rPr>
              <a:t>Risk Score Interpretation:</a:t>
            </a:r>
            <a:endParaRPr lang="en-GB" sz="3200" smtClean="0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660525" y="2708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en-US" sz="2400">
              <a:solidFill>
                <a:schemeClr val="tx1"/>
              </a:solidFill>
              <a:latin typeface="Times New Roman" pitchFamily="18" charset="0"/>
              <a:ea typeface="굴림" pitchFamily="50" charset="-127"/>
            </a:endParaRPr>
          </a:p>
        </p:txBody>
      </p:sp>
      <p:pic>
        <p:nvPicPr>
          <p:cNvPr id="39940" name="Object 4" descr="fgi2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76300"/>
            <a:ext cx="813435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3086100" y="2362200"/>
            <a:ext cx="2819400" cy="457200"/>
          </a:xfrm>
          <a:prstGeom prst="actionButtonBlank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400">
                <a:solidFill>
                  <a:schemeClr val="bg1"/>
                </a:solidFill>
                <a:latin typeface="Arial Black" pitchFamily="34" charset="0"/>
                <a:ea typeface="굴림" pitchFamily="50" charset="-127"/>
              </a:rPr>
              <a:t>Walk through</a:t>
            </a:r>
            <a:endParaRPr lang="en-US" altLang="ko-KR" sz="2400">
              <a:solidFill>
                <a:schemeClr val="tx1"/>
              </a:solidFill>
              <a:latin typeface="Arial Black" pitchFamily="34" charset="0"/>
              <a:ea typeface="굴림" pitchFamily="50" charset="-127"/>
            </a:endParaRPr>
          </a:p>
        </p:txBody>
      </p:sp>
      <p:sp>
        <p:nvSpPr>
          <p:cNvPr id="135168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067800" cy="1143000"/>
          </a:xfrm>
        </p:spPr>
        <p:txBody>
          <a:bodyPr/>
          <a:lstStyle/>
          <a:p>
            <a:pPr>
              <a:defRPr/>
            </a:pPr>
            <a:r>
              <a:rPr lang="en-GB" sz="3200" b="1" smtClean="0">
                <a:solidFill>
                  <a:schemeClr val="accent2"/>
                </a:solidFill>
              </a:rPr>
              <a:t>Walk-through form &amp; Checklist</a:t>
            </a:r>
            <a:br>
              <a:rPr lang="en-GB" sz="3200" b="1" smtClean="0">
                <a:solidFill>
                  <a:schemeClr val="accent2"/>
                </a:solidFill>
              </a:rPr>
            </a:br>
            <a:endParaRPr lang="en-US" altLang="ko-KR" sz="3200" b="1" smtClean="0">
              <a:ea typeface="굴림" pitchFamily="50" charset="-127"/>
            </a:endParaRPr>
          </a:p>
        </p:txBody>
      </p:sp>
      <p:sp>
        <p:nvSpPr>
          <p:cNvPr id="40964" name="AutoShape 4">
            <a:hlinkClick r:id="rId4" action="ppaction://hlinkfile" highlightClick="1"/>
          </p:cNvPr>
          <p:cNvSpPr>
            <a:spLocks noChangeArrowheads="1"/>
          </p:cNvSpPr>
          <p:nvPr/>
        </p:nvSpPr>
        <p:spPr bwMode="auto">
          <a:xfrm>
            <a:off x="3086100" y="3581400"/>
            <a:ext cx="2819400" cy="457200"/>
          </a:xfrm>
          <a:prstGeom prst="actionButtonBlank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400">
                <a:solidFill>
                  <a:schemeClr val="bg1"/>
                </a:solidFill>
                <a:latin typeface="Arial Black" pitchFamily="34" charset="0"/>
                <a:ea typeface="굴림" pitchFamily="50" charset="-127"/>
              </a:rPr>
              <a:t>TRA checklist</a:t>
            </a:r>
            <a:endParaRPr lang="en-US" altLang="ko-KR" sz="2400">
              <a:solidFill>
                <a:schemeClr val="tx1"/>
              </a:solidFill>
              <a:latin typeface="Arial Black" pitchFamily="34" charset="0"/>
              <a:ea typeface="굴림" pitchFamily="50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ko-KR" smtClean="0">
                <a:ea typeface="굴림" pitchFamily="50" charset="-127"/>
              </a:rPr>
              <a:t>Pit-falls</a:t>
            </a:r>
            <a:br>
              <a:rPr lang="en-US" altLang="ko-KR" smtClean="0">
                <a:ea typeface="굴림" pitchFamily="50" charset="-127"/>
              </a:rPr>
            </a:br>
            <a:endParaRPr lang="en-US" altLang="ko-KR" smtClean="0">
              <a:ea typeface="굴림" pitchFamily="50" charset="-127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8915400" cy="4114800"/>
          </a:xfrm>
        </p:spPr>
        <p:txBody>
          <a:bodyPr/>
          <a:lstStyle/>
          <a:p>
            <a:r>
              <a:rPr lang="en-US" altLang="ko-KR" sz="1600" b="1" dirty="0" smtClean="0">
                <a:solidFill>
                  <a:srgbClr val="000000"/>
                </a:solidFill>
                <a:ea typeface="굴림" pitchFamily="50" charset="-127"/>
              </a:rPr>
              <a:t>Always do it in group.</a:t>
            </a:r>
          </a:p>
          <a:p>
            <a:pPr lvl="1"/>
            <a:r>
              <a:rPr lang="en-US" altLang="ko-KR" sz="1600" b="1" dirty="0" smtClean="0">
                <a:solidFill>
                  <a:srgbClr val="000000"/>
                </a:solidFill>
                <a:ea typeface="굴림" pitchFamily="50" charset="-127"/>
              </a:rPr>
              <a:t>Group results are more stable than results of individuals.</a:t>
            </a:r>
          </a:p>
          <a:p>
            <a:r>
              <a:rPr lang="en-US" altLang="ko-KR" sz="1600" b="1" dirty="0" smtClean="0">
                <a:solidFill>
                  <a:srgbClr val="000000"/>
                </a:solidFill>
                <a:ea typeface="굴림" pitchFamily="50" charset="-127"/>
              </a:rPr>
              <a:t>If R&lt;20, we still can decide to take measures based on </a:t>
            </a:r>
            <a:r>
              <a:rPr lang="en-US" altLang="ko-KR" sz="1600" b="1" u="sng" dirty="0" smtClean="0">
                <a:solidFill>
                  <a:srgbClr val="000000"/>
                </a:solidFill>
                <a:ea typeface="굴림" pitchFamily="50" charset="-127"/>
              </a:rPr>
              <a:t>common sense</a:t>
            </a:r>
            <a:r>
              <a:rPr lang="en-US" altLang="ko-KR" sz="1600" b="1" dirty="0" smtClean="0">
                <a:solidFill>
                  <a:srgbClr val="000000"/>
                </a:solidFill>
                <a:ea typeface="굴림" pitchFamily="50" charset="-127"/>
              </a:rPr>
              <a:t>.</a:t>
            </a:r>
          </a:p>
          <a:p>
            <a:pPr lvl="1"/>
            <a:r>
              <a:rPr lang="en-US" altLang="ko-KR" sz="1600" b="1" dirty="0" err="1" smtClean="0">
                <a:solidFill>
                  <a:srgbClr val="000000"/>
                </a:solidFill>
                <a:ea typeface="굴림" pitchFamily="50" charset="-127"/>
              </a:rPr>
              <a:t>e.g</a:t>
            </a:r>
            <a:r>
              <a:rPr lang="en-US" altLang="ko-KR" sz="1600" b="1" dirty="0" smtClean="0">
                <a:solidFill>
                  <a:srgbClr val="000000"/>
                </a:solidFill>
                <a:ea typeface="굴림" pitchFamily="50" charset="-127"/>
              </a:rPr>
              <a:t>; Low Frequency x High Severity x Low Probability</a:t>
            </a:r>
          </a:p>
          <a:p>
            <a:pPr>
              <a:spcBef>
                <a:spcPct val="0"/>
              </a:spcBef>
            </a:pPr>
            <a:r>
              <a:rPr lang="en-US" altLang="ko-KR" sz="1600" b="1" dirty="0" smtClean="0">
                <a:solidFill>
                  <a:srgbClr val="000000"/>
                </a:solidFill>
                <a:ea typeface="굴림" pitchFamily="50" charset="-127"/>
              </a:rPr>
              <a:t>Not re-calculating score after corrective actions have been developed</a:t>
            </a:r>
          </a:p>
          <a:p>
            <a:pPr>
              <a:spcBef>
                <a:spcPct val="0"/>
              </a:spcBef>
            </a:pPr>
            <a:r>
              <a:rPr lang="en-US" altLang="ko-KR" sz="1600" b="1" dirty="0" smtClean="0">
                <a:solidFill>
                  <a:srgbClr val="000000"/>
                </a:solidFill>
                <a:ea typeface="굴림" pitchFamily="50" charset="-127"/>
              </a:rPr>
              <a:t>Undertaking a risk assessment to try to justify a decision that already has been taken.</a:t>
            </a:r>
          </a:p>
          <a:p>
            <a:pPr>
              <a:spcBef>
                <a:spcPct val="0"/>
              </a:spcBef>
            </a:pPr>
            <a:r>
              <a:rPr lang="en-US" altLang="ko-KR" sz="1600" b="1" dirty="0" smtClean="0">
                <a:solidFill>
                  <a:srgbClr val="000000"/>
                </a:solidFill>
                <a:ea typeface="굴림" pitchFamily="50" charset="-127"/>
              </a:rPr>
              <a:t>Undertaking a detailed quantified risk assessment without considering if relevant good practice was available</a:t>
            </a:r>
          </a:p>
          <a:p>
            <a:pPr>
              <a:spcBef>
                <a:spcPct val="0"/>
              </a:spcBef>
            </a:pPr>
            <a:r>
              <a:rPr lang="en-US" altLang="ko-KR" sz="1600" b="1" dirty="0" smtClean="0">
                <a:solidFill>
                  <a:srgbClr val="000000"/>
                </a:solidFill>
                <a:ea typeface="굴림" pitchFamily="50" charset="-127"/>
              </a:rPr>
              <a:t>Not identifying all hazards associated with the activities</a:t>
            </a:r>
          </a:p>
          <a:p>
            <a:pPr>
              <a:spcBef>
                <a:spcPct val="0"/>
              </a:spcBef>
            </a:pPr>
            <a:r>
              <a:rPr lang="en-US" altLang="ko-KR" sz="1600" b="1" dirty="0" smtClean="0">
                <a:solidFill>
                  <a:srgbClr val="000000"/>
                </a:solidFill>
                <a:ea typeface="굴림" pitchFamily="50" charset="-127"/>
              </a:rPr>
              <a:t>Failure to fully &amp; truly consider all potential outcomes</a:t>
            </a:r>
          </a:p>
          <a:p>
            <a:pPr>
              <a:spcBef>
                <a:spcPct val="0"/>
              </a:spcBef>
            </a:pPr>
            <a:r>
              <a:rPr lang="en-US" altLang="ko-KR" sz="1600" b="1" dirty="0" smtClean="0">
                <a:solidFill>
                  <a:srgbClr val="000000"/>
                </a:solidFill>
                <a:ea typeface="굴림" pitchFamily="50" charset="-127"/>
              </a:rPr>
              <a:t>Not linking hazards with risk controls.</a:t>
            </a:r>
          </a:p>
          <a:p>
            <a:pPr>
              <a:spcBef>
                <a:spcPct val="0"/>
              </a:spcBef>
            </a:pPr>
            <a:r>
              <a:rPr lang="en-US" altLang="ko-KR" sz="1600" b="1" dirty="0" smtClean="0">
                <a:solidFill>
                  <a:srgbClr val="000000"/>
                </a:solidFill>
                <a:ea typeface="굴림" pitchFamily="50" charset="-127"/>
              </a:rPr>
              <a:t>Not being familiar with the situation in the field</a:t>
            </a:r>
          </a:p>
        </p:txBody>
      </p:sp>
      <p:pic>
        <p:nvPicPr>
          <p:cNvPr id="41988" name="Object 4" descr="fgi22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9375"/>
            <a:ext cx="20574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838200" y="1277938"/>
            <a:ext cx="5502275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6600" b="1">
                <a:solidFill>
                  <a:schemeClr val="tx1"/>
                </a:solidFill>
                <a:ea typeface="굴림" pitchFamily="50" charset="-127"/>
              </a:rPr>
              <a:t>Questions ?</a:t>
            </a:r>
            <a:endParaRPr lang="en-US" altLang="ko-KR" sz="2400" b="1">
              <a:solidFill>
                <a:schemeClr val="tx1"/>
              </a:solidFill>
              <a:ea typeface="굴림" pitchFamily="50" charset="-127"/>
            </a:endParaRPr>
          </a:p>
        </p:txBody>
      </p:sp>
      <p:pic>
        <p:nvPicPr>
          <p:cNvPr id="43011" name="Object 4" descr="fgi220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62238"/>
            <a:ext cx="2890838" cy="358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D2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ject 6" descr="fgi21D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5562600" cy="269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61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9067800" cy="838200"/>
          </a:xfrm>
        </p:spPr>
        <p:txBody>
          <a:bodyPr/>
          <a:lstStyle/>
          <a:p>
            <a:pPr>
              <a:defRPr/>
            </a:pPr>
            <a:r>
              <a:rPr lang="nl-NL" sz="3200" b="1" i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 THAT...</a:t>
            </a:r>
            <a:endParaRPr lang="nl-NL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362200"/>
            <a:ext cx="8305800" cy="3317875"/>
          </a:xfrm>
        </p:spPr>
        <p:txBody>
          <a:bodyPr/>
          <a:lstStyle/>
          <a:p>
            <a:pPr marL="0" indent="0">
              <a:buFont typeface="ZapfDingbats" pitchFamily="82" charset="2"/>
              <a:buNone/>
              <a:defRPr/>
            </a:pPr>
            <a:endParaRPr lang="nl-NL" sz="2800" b="1" dirty="0" smtClean="0">
              <a:solidFill>
                <a:schemeClr val="tx1"/>
              </a:solidFill>
            </a:endParaRPr>
          </a:p>
          <a:p>
            <a:pPr>
              <a:buFont typeface="ZapfDingbats" pitchFamily="82" charset="2"/>
              <a:buNone/>
              <a:defRPr/>
            </a:pPr>
            <a:r>
              <a:rPr lang="nl-NL" sz="2800" b="1" dirty="0" smtClean="0">
                <a:solidFill>
                  <a:schemeClr val="tx1"/>
                </a:solidFill>
              </a:rPr>
              <a:t>WE CAN CONTINUALLY </a:t>
            </a:r>
          </a:p>
          <a:p>
            <a:pPr>
              <a:buFont typeface="ZapfDingbats" pitchFamily="82" charset="2"/>
              <a:buNone/>
              <a:defRPr/>
            </a:pPr>
            <a:r>
              <a:rPr lang="nl-NL" sz="2800" b="1" dirty="0" smtClean="0">
                <a:solidFill>
                  <a:schemeClr val="tx1"/>
                </a:solidFill>
              </a:rPr>
              <a:t>       IMPROVE OUR SAFETY STANDARDS </a:t>
            </a:r>
          </a:p>
          <a:p>
            <a:pPr>
              <a:buFont typeface="ZapfDingbats" pitchFamily="82" charset="2"/>
              <a:buNone/>
              <a:defRPr/>
            </a:pPr>
            <a:r>
              <a:rPr lang="nl-NL" sz="2800" b="1" dirty="0" smtClean="0">
                <a:solidFill>
                  <a:schemeClr val="tx1"/>
                </a:solidFill>
              </a:rPr>
              <a:t>       AND OUR JOURNEY </a:t>
            </a:r>
          </a:p>
          <a:p>
            <a:pPr>
              <a:buFont typeface="ZapfDingbats" pitchFamily="82" charset="2"/>
              <a:buNone/>
              <a:defRPr/>
            </a:pPr>
            <a:r>
              <a:rPr lang="nl-NL" sz="2800" b="1" dirty="0" smtClean="0">
                <a:solidFill>
                  <a:schemeClr val="tx1"/>
                </a:solidFill>
              </a:rPr>
              <a:t>       TO A ZERO INURY RATE </a:t>
            </a:r>
          </a:p>
          <a:p>
            <a:pPr>
              <a:buFont typeface="ZapfDingbats" pitchFamily="82" charset="2"/>
              <a:buNone/>
              <a:defRPr/>
            </a:pPr>
            <a:r>
              <a:rPr lang="nl-NL" sz="2800" b="1" dirty="0" smtClean="0">
                <a:solidFill>
                  <a:schemeClr val="tx1"/>
                </a:solidFill>
              </a:rPr>
              <a:t>       CAN BE REALIZED and SUSTAINED</a:t>
            </a:r>
          </a:p>
          <a:p>
            <a:pPr>
              <a:buFont typeface="ZapfDingbats" pitchFamily="82" charset="2"/>
              <a:buNone/>
              <a:defRPr/>
            </a:pPr>
            <a:endParaRPr lang="nl-NL" sz="2800" b="1" dirty="0" smtClean="0">
              <a:solidFill>
                <a:schemeClr val="tx1"/>
              </a:solidFill>
            </a:endParaRPr>
          </a:p>
          <a:p>
            <a:pPr>
              <a:buFont typeface="ZapfDingbats" pitchFamily="82" charset="2"/>
              <a:buNone/>
              <a:defRPr/>
            </a:pPr>
            <a:endParaRPr lang="nl-NL" sz="2800" b="1" dirty="0" smtClean="0">
              <a:solidFill>
                <a:schemeClr val="tx1"/>
              </a:solidFill>
            </a:endParaRPr>
          </a:p>
          <a:p>
            <a:pPr>
              <a:buFont typeface="ZapfDingbats" pitchFamily="82" charset="2"/>
              <a:buNone/>
              <a:defRPr/>
            </a:pPr>
            <a:endParaRPr lang="nl-NL" sz="2800" b="1" dirty="0" smtClean="0">
              <a:solidFill>
                <a:schemeClr val="tx1"/>
              </a:solidFill>
            </a:endParaRPr>
          </a:p>
          <a:p>
            <a:pPr>
              <a:buFont typeface="ZapfDingbats" pitchFamily="82" charset="2"/>
              <a:buNone/>
              <a:defRPr/>
            </a:pPr>
            <a:endParaRPr lang="nl-NL" sz="2800" b="1" dirty="0" smtClean="0">
              <a:solidFill>
                <a:schemeClr val="tx1"/>
              </a:solidFill>
            </a:endParaRPr>
          </a:p>
          <a:p>
            <a:pPr>
              <a:buFont typeface="ZapfDingbats" pitchFamily="82" charset="2"/>
              <a:buNone/>
              <a:defRPr/>
            </a:pPr>
            <a:endParaRPr lang="nl-NL" sz="2800" b="1" dirty="0" smtClean="0">
              <a:solidFill>
                <a:schemeClr val="tx1"/>
              </a:solidFill>
            </a:endParaRPr>
          </a:p>
          <a:p>
            <a:pPr>
              <a:buFont typeface="ZapfDingbats" pitchFamily="82" charset="2"/>
              <a:buNone/>
              <a:defRPr/>
            </a:pPr>
            <a:endParaRPr lang="nl-NL" sz="2800" b="1" dirty="0" smtClean="0">
              <a:solidFill>
                <a:schemeClr val="tx1"/>
              </a:solidFill>
            </a:endParaRPr>
          </a:p>
          <a:p>
            <a:pPr>
              <a:buFont typeface="ZapfDingbats" pitchFamily="82" charset="2"/>
              <a:buNone/>
              <a:defRPr/>
            </a:pPr>
            <a:r>
              <a:rPr lang="nl-NL" sz="28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-381000" y="5451475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sz="2400" b="1">
                <a:solidFill>
                  <a:schemeClr val="tx1"/>
                </a:solidFill>
                <a:latin typeface="Times New Roman" pitchFamily="18" charset="0"/>
              </a:rPr>
              <a:t>		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5394325" y="649288"/>
            <a:ext cx="1997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ko-KR" sz="2400">
                <a:solidFill>
                  <a:srgbClr val="F92A07"/>
                </a:solidFill>
                <a:ea typeface="굴림" pitchFamily="50" charset="-127"/>
              </a:rPr>
              <a:t> REWORD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61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61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61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61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61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61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1571" grpId="0" build="p" autoUpdateAnimBg="0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ea typeface="굴림" pitchFamily="50" charset="-127"/>
              </a:rPr>
              <a:t>Exercise 1: fix the tires of your bike</a:t>
            </a:r>
          </a:p>
        </p:txBody>
      </p:sp>
      <p:pic>
        <p:nvPicPr>
          <p:cNvPr id="1356808" name="Object 3" descr="fgi2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460500"/>
            <a:ext cx="7243763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Object 4" descr="fgi22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57600"/>
            <a:ext cx="1766888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7" name="Object 5" descr="fgi22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2541588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746125" y="722313"/>
            <a:ext cx="602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buFont typeface="Symbol" pitchFamily="18" charset="2"/>
              <a:buNone/>
            </a:pPr>
            <a:r>
              <a:rPr lang="en-US" altLang="ko-KR">
                <a:ea typeface="굴림" pitchFamily="50" charset="-127"/>
              </a:rPr>
              <a:t>Individually: list all the subtasks you see relative to the job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ea typeface="굴림" pitchFamily="50" charset="-127"/>
              </a:rPr>
              <a:t>Example 1: Electrical cabinet</a:t>
            </a:r>
          </a:p>
        </p:txBody>
      </p:sp>
      <p:pic>
        <p:nvPicPr>
          <p:cNvPr id="45059" name="Object 3" descr="fgi22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0" y="273050"/>
            <a:ext cx="191135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09600" y="838200"/>
            <a:ext cx="5943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buFont typeface="Symbol" pitchFamily="18" charset="2"/>
              <a:buNone/>
            </a:pPr>
            <a:r>
              <a:rPr lang="en-US" altLang="ko-KR" sz="2800">
                <a:solidFill>
                  <a:schemeClr val="tx1"/>
                </a:solidFill>
                <a:ea typeface="굴림" pitchFamily="50" charset="-127"/>
              </a:rPr>
              <a:t>Evaluate need for measures for electrical work in an MCC. The Risk is getting burned by electrical arc.</a:t>
            </a:r>
            <a:endParaRPr lang="en-US" altLang="ko-KR">
              <a:ea typeface="굴림" pitchFamily="50" charset="-127"/>
            </a:endParaRPr>
          </a:p>
        </p:txBody>
      </p:sp>
      <p:sp>
        <p:nvSpPr>
          <p:cNvPr id="1357829" name="Text Box 5"/>
          <p:cNvSpPr txBox="1">
            <a:spLocks noChangeArrowheads="1"/>
          </p:cNvSpPr>
          <p:nvPr/>
        </p:nvSpPr>
        <p:spPr bwMode="auto">
          <a:xfrm>
            <a:off x="1431925" y="2398713"/>
            <a:ext cx="1235075" cy="1697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buFont typeface="Symbol" pitchFamily="18" charset="2"/>
              <a:buNone/>
            </a:pPr>
            <a:r>
              <a:rPr lang="en-US" altLang="ko-KR" u="sng">
                <a:ea typeface="굴림" pitchFamily="50" charset="-127"/>
              </a:rPr>
              <a:t>Initial Risk</a:t>
            </a:r>
            <a:endParaRPr lang="en-US" altLang="ko-KR">
              <a:ea typeface="굴림" pitchFamily="50" charset="-127"/>
            </a:endParaRPr>
          </a:p>
          <a:p>
            <a:pPr>
              <a:buFont typeface="Symbol" pitchFamily="18" charset="2"/>
              <a:buNone/>
            </a:pPr>
            <a:r>
              <a:rPr lang="en-US" altLang="ko-KR">
                <a:ea typeface="굴림" pitchFamily="50" charset="-127"/>
              </a:rPr>
              <a:t>E = 1</a:t>
            </a:r>
          </a:p>
          <a:p>
            <a:pPr>
              <a:buFont typeface="Symbol" pitchFamily="18" charset="2"/>
              <a:buNone/>
            </a:pPr>
            <a:r>
              <a:rPr lang="en-US" altLang="ko-KR">
                <a:ea typeface="굴림" pitchFamily="50" charset="-127"/>
              </a:rPr>
              <a:t>S = 15</a:t>
            </a:r>
          </a:p>
          <a:p>
            <a:pPr>
              <a:buFont typeface="Symbol" pitchFamily="18" charset="2"/>
              <a:buNone/>
            </a:pPr>
            <a:r>
              <a:rPr lang="en-US" altLang="ko-KR">
                <a:ea typeface="굴림" pitchFamily="50" charset="-127"/>
              </a:rPr>
              <a:t>P = 3</a:t>
            </a:r>
          </a:p>
          <a:p>
            <a:pPr>
              <a:buFont typeface="Symbol" pitchFamily="18" charset="2"/>
              <a:buNone/>
            </a:pPr>
            <a:r>
              <a:rPr lang="en-US" altLang="ko-KR">
                <a:solidFill>
                  <a:srgbClr val="FF0000"/>
                </a:solidFill>
                <a:ea typeface="굴림" pitchFamily="50" charset="-127"/>
              </a:rPr>
              <a:t>R</a:t>
            </a:r>
            <a:r>
              <a:rPr lang="en-US" altLang="ko-KR">
                <a:ea typeface="굴림" pitchFamily="50" charset="-127"/>
              </a:rPr>
              <a:t> = 45</a:t>
            </a:r>
          </a:p>
        </p:txBody>
      </p:sp>
      <p:sp>
        <p:nvSpPr>
          <p:cNvPr id="1357830" name="Text Box 6"/>
          <p:cNvSpPr txBox="1">
            <a:spLocks noChangeArrowheads="1"/>
          </p:cNvSpPr>
          <p:nvPr/>
        </p:nvSpPr>
        <p:spPr bwMode="auto">
          <a:xfrm>
            <a:off x="3870325" y="2322513"/>
            <a:ext cx="1419225" cy="1366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buFont typeface="Symbol" pitchFamily="18" charset="2"/>
              <a:buNone/>
            </a:pPr>
            <a:r>
              <a:rPr lang="en-US" altLang="ko-KR" u="sng">
                <a:ea typeface="굴림" pitchFamily="50" charset="-127"/>
              </a:rPr>
              <a:t>Measures</a:t>
            </a:r>
            <a:endParaRPr lang="en-US" altLang="ko-KR">
              <a:ea typeface="굴림" pitchFamily="50" charset="-127"/>
            </a:endParaRPr>
          </a:p>
          <a:p>
            <a:r>
              <a:rPr lang="en-US" altLang="ko-KR">
                <a:ea typeface="굴림" pitchFamily="50" charset="-127"/>
              </a:rPr>
              <a:t>full PPE</a:t>
            </a:r>
          </a:p>
          <a:p>
            <a:r>
              <a:rPr lang="en-US" altLang="ko-KR">
                <a:ea typeface="굴림" pitchFamily="50" charset="-127"/>
              </a:rPr>
              <a:t>procedures</a:t>
            </a:r>
          </a:p>
          <a:p>
            <a:pPr>
              <a:buFont typeface="Symbol" pitchFamily="18" charset="2"/>
              <a:buNone/>
            </a:pPr>
            <a:endParaRPr lang="ko-KR" altLang="en-US">
              <a:ea typeface="굴림" pitchFamily="50" charset="-127"/>
            </a:endParaRPr>
          </a:p>
        </p:txBody>
      </p:sp>
      <p:sp>
        <p:nvSpPr>
          <p:cNvPr id="1357831" name="Text Box 7"/>
          <p:cNvSpPr txBox="1">
            <a:spLocks noChangeArrowheads="1"/>
          </p:cNvSpPr>
          <p:nvPr/>
        </p:nvSpPr>
        <p:spPr bwMode="auto">
          <a:xfrm>
            <a:off x="6537325" y="2322513"/>
            <a:ext cx="1527175" cy="1697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buFont typeface="Symbol" pitchFamily="18" charset="2"/>
              <a:buNone/>
            </a:pPr>
            <a:r>
              <a:rPr lang="en-US" altLang="ko-KR" u="sng">
                <a:ea typeface="굴림" pitchFamily="50" charset="-127"/>
              </a:rPr>
              <a:t>Actual Risk 1</a:t>
            </a:r>
            <a:endParaRPr lang="en-US" altLang="ko-KR">
              <a:ea typeface="굴림" pitchFamily="50" charset="-127"/>
            </a:endParaRPr>
          </a:p>
          <a:p>
            <a:pPr>
              <a:buFont typeface="Symbol" pitchFamily="18" charset="2"/>
              <a:buNone/>
            </a:pPr>
            <a:r>
              <a:rPr lang="en-US" altLang="ko-KR">
                <a:ea typeface="굴림" pitchFamily="50" charset="-127"/>
              </a:rPr>
              <a:t>E = 1</a:t>
            </a:r>
          </a:p>
          <a:p>
            <a:pPr>
              <a:buFont typeface="Symbol" pitchFamily="18" charset="2"/>
              <a:buNone/>
            </a:pPr>
            <a:r>
              <a:rPr lang="en-US" altLang="ko-KR">
                <a:ea typeface="굴림" pitchFamily="50" charset="-127"/>
              </a:rPr>
              <a:t>S = 7</a:t>
            </a:r>
          </a:p>
          <a:p>
            <a:pPr>
              <a:buFont typeface="Symbol" pitchFamily="18" charset="2"/>
              <a:buNone/>
            </a:pPr>
            <a:r>
              <a:rPr lang="en-US" altLang="ko-KR">
                <a:ea typeface="굴림" pitchFamily="50" charset="-127"/>
              </a:rPr>
              <a:t>P = 5</a:t>
            </a:r>
          </a:p>
          <a:p>
            <a:pPr>
              <a:buFont typeface="Symbol" pitchFamily="18" charset="2"/>
              <a:buNone/>
            </a:pPr>
            <a:r>
              <a:rPr lang="en-US" altLang="ko-KR">
                <a:solidFill>
                  <a:srgbClr val="FF0000"/>
                </a:solidFill>
                <a:ea typeface="굴림" pitchFamily="50" charset="-127"/>
              </a:rPr>
              <a:t>R</a:t>
            </a:r>
            <a:r>
              <a:rPr lang="en-US" altLang="ko-KR">
                <a:ea typeface="굴림" pitchFamily="50" charset="-127"/>
              </a:rPr>
              <a:t> = 35</a:t>
            </a:r>
          </a:p>
        </p:txBody>
      </p:sp>
      <p:sp>
        <p:nvSpPr>
          <p:cNvPr id="1357832" name="Text Box 8"/>
          <p:cNvSpPr txBox="1">
            <a:spLocks noChangeArrowheads="1"/>
          </p:cNvSpPr>
          <p:nvPr/>
        </p:nvSpPr>
        <p:spPr bwMode="auto">
          <a:xfrm>
            <a:off x="974725" y="4227513"/>
            <a:ext cx="7331075" cy="981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buFont typeface="Symbol" pitchFamily="18" charset="2"/>
              <a:buNone/>
            </a:pPr>
            <a:r>
              <a:rPr lang="en-US" altLang="ko-KR" u="sng">
                <a:ea typeface="굴림" pitchFamily="50" charset="-127"/>
              </a:rPr>
              <a:t>Additional Measures </a:t>
            </a:r>
            <a:r>
              <a:rPr lang="en-US" altLang="ko-KR">
                <a:ea typeface="굴림" pitchFamily="50" charset="-127"/>
              </a:rPr>
              <a:t>(since R&gt;20)</a:t>
            </a:r>
          </a:p>
          <a:p>
            <a:pPr>
              <a:buFont typeface="Symbol" pitchFamily="18" charset="2"/>
              <a:buNone/>
            </a:pPr>
            <a:r>
              <a:rPr lang="en-US" altLang="ko-KR">
                <a:ea typeface="굴림" pitchFamily="50" charset="-127"/>
              </a:rPr>
              <a:t>Trained standby-man for immediate alarm and isolation of victim to minimise potential injury + current limiting fuse.</a:t>
            </a:r>
          </a:p>
        </p:txBody>
      </p:sp>
      <p:sp>
        <p:nvSpPr>
          <p:cNvPr id="1357833" name="Text Box 9"/>
          <p:cNvSpPr txBox="1">
            <a:spLocks noChangeArrowheads="1"/>
          </p:cNvSpPr>
          <p:nvPr/>
        </p:nvSpPr>
        <p:spPr bwMode="auto">
          <a:xfrm>
            <a:off x="1905000" y="5257800"/>
            <a:ext cx="3962400" cy="1036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buFont typeface="Symbol" pitchFamily="18" charset="2"/>
              <a:buNone/>
            </a:pPr>
            <a:r>
              <a:rPr lang="en-US" altLang="ko-KR" u="sng">
                <a:ea typeface="굴림" pitchFamily="50" charset="-127"/>
              </a:rPr>
              <a:t>Actual Risk 2</a:t>
            </a:r>
            <a:endParaRPr lang="en-US" altLang="ko-KR">
              <a:ea typeface="굴림" pitchFamily="50" charset="-127"/>
            </a:endParaRPr>
          </a:p>
          <a:p>
            <a:pPr>
              <a:buFont typeface="Symbol" pitchFamily="18" charset="2"/>
              <a:buNone/>
            </a:pPr>
            <a:r>
              <a:rPr lang="en-US" altLang="ko-KR">
                <a:ea typeface="굴림" pitchFamily="50" charset="-127"/>
              </a:rPr>
              <a:t>E = 1	S = 4	P = 3</a:t>
            </a:r>
          </a:p>
          <a:p>
            <a:pPr>
              <a:buFont typeface="Symbol" pitchFamily="18" charset="2"/>
              <a:buNone/>
            </a:pPr>
            <a:r>
              <a:rPr lang="en-US" altLang="ko-KR">
                <a:solidFill>
                  <a:srgbClr val="FF0000"/>
                </a:solidFill>
                <a:ea typeface="굴림" pitchFamily="50" charset="-127"/>
              </a:rPr>
              <a:t>R</a:t>
            </a:r>
            <a:r>
              <a:rPr lang="en-US" altLang="ko-KR">
                <a:ea typeface="굴림" pitchFamily="50" charset="-127"/>
              </a:rPr>
              <a:t> = 12 </a:t>
            </a:r>
            <a:r>
              <a:rPr lang="en-US" altLang="ko-KR">
                <a:solidFill>
                  <a:srgbClr val="00CC00"/>
                </a:solidFill>
                <a:ea typeface="굴림" pitchFamily="50" charset="-127"/>
              </a:rPr>
              <a:t>(acceptable situation)</a:t>
            </a:r>
            <a:endParaRPr lang="en-US" altLang="ko-KR">
              <a:ea typeface="굴림" pitchFamily="50" charset="-127"/>
            </a:endParaRPr>
          </a:p>
        </p:txBody>
      </p:sp>
      <p:sp>
        <p:nvSpPr>
          <p:cNvPr id="1357834" name="Line 10"/>
          <p:cNvSpPr>
            <a:spLocks noChangeShapeType="1"/>
          </p:cNvSpPr>
          <p:nvPr/>
        </p:nvSpPr>
        <p:spPr bwMode="auto">
          <a:xfrm flipV="1">
            <a:off x="2743200" y="2590800"/>
            <a:ext cx="1066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7835" name="Line 11"/>
          <p:cNvSpPr>
            <a:spLocks noChangeShapeType="1"/>
          </p:cNvSpPr>
          <p:nvPr/>
        </p:nvSpPr>
        <p:spPr bwMode="auto">
          <a:xfrm>
            <a:off x="5410200" y="2514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7836" name="Line 12"/>
          <p:cNvSpPr>
            <a:spLocks noChangeShapeType="1"/>
          </p:cNvSpPr>
          <p:nvPr/>
        </p:nvSpPr>
        <p:spPr bwMode="auto">
          <a:xfrm>
            <a:off x="1219200" y="52578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7837" name="Line 13"/>
          <p:cNvSpPr>
            <a:spLocks noChangeShapeType="1"/>
          </p:cNvSpPr>
          <p:nvPr/>
        </p:nvSpPr>
        <p:spPr bwMode="auto">
          <a:xfrm flipH="1">
            <a:off x="5181600" y="4038600"/>
            <a:ext cx="1981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782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782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78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578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578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578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57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57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3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5783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5783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5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5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578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578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7829" grpId="0" animBg="1" autoUpdateAnimBg="0"/>
      <p:bldP spid="1357830" grpId="0" animBg="1" autoUpdateAnimBg="0"/>
      <p:bldP spid="1357831" grpId="0" animBg="1" autoUpdateAnimBg="0"/>
      <p:bldP spid="1357832" grpId="0" animBg="1" autoUpdateAnimBg="0"/>
      <p:bldP spid="1357833" grpId="0" animBg="1" autoUpdateAnimBg="0"/>
      <p:bldP spid="1357834" grpId="0" animBg="1"/>
      <p:bldP spid="1357835" grpId="0" animBg="1"/>
      <p:bldP spid="1357836" grpId="0" animBg="1"/>
      <p:bldP spid="135783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ea typeface="굴림" pitchFamily="50" charset="-127"/>
              </a:rPr>
              <a:t>Exercise 2: Cut straps on bags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95400"/>
            <a:ext cx="3810000" cy="2667000"/>
          </a:xfrm>
        </p:spPr>
        <p:txBody>
          <a:bodyPr/>
          <a:lstStyle/>
          <a:p>
            <a:r>
              <a:rPr lang="en-US" altLang="ko-KR" sz="2800" b="1" smtClean="0">
                <a:solidFill>
                  <a:schemeClr val="tx1"/>
                </a:solidFill>
                <a:ea typeface="굴림" pitchFamily="50" charset="-127"/>
              </a:rPr>
              <a:t>Try to evaluate with what kind of knife the bags must be cut open and how ... </a:t>
            </a:r>
          </a:p>
          <a:p>
            <a:endParaRPr lang="ko-KR" altLang="en-US" sz="2800" b="1" smtClean="0">
              <a:ea typeface="굴림" pitchFamily="50" charset="-127"/>
            </a:endParaRPr>
          </a:p>
        </p:txBody>
      </p:sp>
      <p:pic>
        <p:nvPicPr>
          <p:cNvPr id="46084" name="Object 4" descr="fgi22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09813"/>
            <a:ext cx="38100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Object 2" descr="fgi22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67000"/>
            <a:ext cx="41148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E8962"/>
                  </a:outerShdw>
                </a:effectLst>
              </a14:hiddenEffects>
            </a:ext>
          </a:extLst>
        </p:spPr>
      </p:pic>
      <p:pic>
        <p:nvPicPr>
          <p:cNvPr id="47107" name="Object 4" descr="fgi22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373380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</p:pic>
      <p:sp>
        <p:nvSpPr>
          <p:cNvPr id="1321990" name="Rectangle 6"/>
          <p:cNvSpPr>
            <a:spLocks noChangeArrowheads="1"/>
          </p:cNvSpPr>
          <p:nvPr/>
        </p:nvSpPr>
        <p:spPr bwMode="auto">
          <a:xfrm>
            <a:off x="76200" y="0"/>
            <a:ext cx="906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E896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ko-KR" sz="2800" dirty="0">
                <a:solidFill>
                  <a:srgbClr val="38447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굴림" pitchFamily="50" charset="-127"/>
              </a:rPr>
              <a:t>The knives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ea typeface="굴림" pitchFamily="50" charset="-127"/>
              </a:rPr>
              <a:t>Risk is to cut fingers/hand/bodyparts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7772400" cy="4114800"/>
          </a:xfrm>
        </p:spPr>
        <p:txBody>
          <a:bodyPr/>
          <a:lstStyle/>
          <a:p>
            <a:r>
              <a:rPr lang="en-US" altLang="ko-KR" sz="2800" smtClean="0">
                <a:ea typeface="굴림" pitchFamily="50" charset="-127"/>
              </a:rPr>
              <a:t>Evaluation: If one uses the knive with wooden handle and leather gloves, what is the risk to cut yourself and how would you improve the situation</a:t>
            </a:r>
            <a:endParaRPr lang="en-US" altLang="ko-KR" smtClean="0">
              <a:ea typeface="굴림" pitchFamily="50" charset="-127"/>
            </a:endParaRPr>
          </a:p>
        </p:txBody>
      </p:sp>
      <p:pic>
        <p:nvPicPr>
          <p:cNvPr id="48132" name="Object 9" descr="fgi22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90800"/>
            <a:ext cx="41148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E8962"/>
                  </a:outerShdw>
                </a:effectLst>
              </a14:hiddenEffects>
            </a:ext>
          </a:extLst>
        </p:spPr>
      </p:pic>
      <p:pic>
        <p:nvPicPr>
          <p:cNvPr id="48133" name="Object 10" descr="fgi22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67100"/>
            <a:ext cx="45720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ea typeface="굴림" pitchFamily="50" charset="-127"/>
              </a:rPr>
              <a:t>Initial Risk</a:t>
            </a:r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609600" y="1066800"/>
            <a:ext cx="2743200" cy="223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buFont typeface="Symbol" pitchFamily="18" charset="2"/>
              <a:buNone/>
            </a:pPr>
            <a:r>
              <a:rPr lang="en-US" altLang="ko-KR" sz="2400" b="1" u="sng">
                <a:ea typeface="굴림" pitchFamily="50" charset="-127"/>
              </a:rPr>
              <a:t>Initial Risk</a:t>
            </a:r>
            <a:r>
              <a:rPr lang="en-US" altLang="ko-KR" sz="2400" b="1">
                <a:ea typeface="굴림" pitchFamily="50" charset="-127"/>
              </a:rPr>
              <a:t> </a:t>
            </a:r>
          </a:p>
          <a:p>
            <a:pPr>
              <a:buFont typeface="Symbol" pitchFamily="18" charset="2"/>
              <a:buNone/>
            </a:pPr>
            <a:r>
              <a:rPr lang="en-US" altLang="ko-KR" sz="2400" b="1">
                <a:ea typeface="굴림" pitchFamily="50" charset="-127"/>
              </a:rPr>
              <a:t>E = 7</a:t>
            </a:r>
          </a:p>
          <a:p>
            <a:pPr>
              <a:buFont typeface="Symbol" pitchFamily="18" charset="2"/>
              <a:buNone/>
            </a:pPr>
            <a:r>
              <a:rPr lang="en-US" altLang="ko-KR" sz="2400" b="1">
                <a:ea typeface="굴림" pitchFamily="50" charset="-127"/>
              </a:rPr>
              <a:t>S = 7</a:t>
            </a:r>
          </a:p>
          <a:p>
            <a:pPr>
              <a:buFont typeface="Symbol" pitchFamily="18" charset="2"/>
              <a:buNone/>
            </a:pPr>
            <a:r>
              <a:rPr lang="en-US" altLang="ko-KR" sz="2400" b="1">
                <a:ea typeface="굴림" pitchFamily="50" charset="-127"/>
              </a:rPr>
              <a:t>P = 6</a:t>
            </a:r>
          </a:p>
          <a:p>
            <a:pPr>
              <a:buFont typeface="Symbol" pitchFamily="18" charset="2"/>
              <a:buNone/>
            </a:pPr>
            <a:r>
              <a:rPr lang="en-US" altLang="ko-KR" sz="2400" b="1">
                <a:solidFill>
                  <a:srgbClr val="FF0000"/>
                </a:solidFill>
                <a:ea typeface="굴림" pitchFamily="50" charset="-127"/>
              </a:rPr>
              <a:t>R</a:t>
            </a:r>
            <a:r>
              <a:rPr lang="en-US" altLang="ko-KR" sz="2400" b="1">
                <a:ea typeface="굴림" pitchFamily="50" charset="-127"/>
              </a:rPr>
              <a:t> = 294</a:t>
            </a:r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1752600" y="4191000"/>
            <a:ext cx="6742113" cy="179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buFont typeface="Symbol" pitchFamily="18" charset="2"/>
              <a:buNone/>
            </a:pPr>
            <a:r>
              <a:rPr lang="en-US" altLang="ko-KR" sz="2400" u="sng">
                <a:ea typeface="굴림" pitchFamily="50" charset="-127"/>
              </a:rPr>
              <a:t>Measures 1</a:t>
            </a:r>
            <a:endParaRPr lang="en-US" altLang="ko-KR" sz="2400">
              <a:ea typeface="굴림" pitchFamily="50" charset="-127"/>
            </a:endParaRPr>
          </a:p>
          <a:p>
            <a:pPr>
              <a:buFont typeface="Symbol" pitchFamily="18" charset="2"/>
              <a:buNone/>
            </a:pPr>
            <a:r>
              <a:rPr lang="en-US" altLang="ko-KR" sz="2400">
                <a:ea typeface="굴림" pitchFamily="50" charset="-127"/>
              </a:rPr>
              <a:t>Kevlar</a:t>
            </a:r>
            <a:r>
              <a:rPr lang="fr-BE" sz="2400"/>
              <a:t>®</a:t>
            </a:r>
            <a:r>
              <a:rPr lang="en-US" altLang="ko-KR" sz="2400">
                <a:ea typeface="굴림" pitchFamily="50" charset="-127"/>
              </a:rPr>
              <a:t> gloves</a:t>
            </a:r>
          </a:p>
          <a:p>
            <a:pPr>
              <a:buFont typeface="Symbol" pitchFamily="18" charset="2"/>
              <a:buNone/>
            </a:pPr>
            <a:r>
              <a:rPr lang="en-US" altLang="ko-KR" sz="2400">
                <a:ea typeface="굴림" pitchFamily="50" charset="-127"/>
              </a:rPr>
              <a:t>Safety knife with spring loaded retractable blade</a:t>
            </a:r>
          </a:p>
          <a:p>
            <a:pPr>
              <a:buFont typeface="Symbol" pitchFamily="18" charset="2"/>
              <a:buNone/>
            </a:pPr>
            <a:r>
              <a:rPr lang="en-US" altLang="ko-KR" sz="2400">
                <a:ea typeface="굴림" pitchFamily="50" charset="-127"/>
              </a:rPr>
              <a:t>Procedure: Cut away from body</a:t>
            </a:r>
          </a:p>
        </p:txBody>
      </p:sp>
      <p:sp>
        <p:nvSpPr>
          <p:cNvPr id="49157" name="AutoShape 11"/>
          <p:cNvSpPr>
            <a:spLocks noChangeArrowheads="1"/>
          </p:cNvSpPr>
          <p:nvPr/>
        </p:nvSpPr>
        <p:spPr bwMode="auto">
          <a:xfrm rot="5402926">
            <a:off x="3545681" y="1559720"/>
            <a:ext cx="2359025" cy="22844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644 h 21600"/>
              <a:gd name="T14" fmla="*/ 17926 w 21600"/>
              <a:gd name="T15" fmla="*/ 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3644"/>
                </a:lnTo>
                <a:cubicBezTo>
                  <a:pt x="5564" y="3644"/>
                  <a:pt x="0" y="7456"/>
                  <a:pt x="0" y="12158"/>
                </a:cubicBezTo>
                <a:lnTo>
                  <a:pt x="0" y="21600"/>
                </a:lnTo>
                <a:lnTo>
                  <a:pt x="4978" y="21600"/>
                </a:lnTo>
                <a:lnTo>
                  <a:pt x="4978" y="12158"/>
                </a:lnTo>
                <a:cubicBezTo>
                  <a:pt x="4978" y="10145"/>
                  <a:pt x="8313" y="8514"/>
                  <a:pt x="12427" y="8514"/>
                </a:cubicBezTo>
                <a:lnTo>
                  <a:pt x="12427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ea typeface="굴림" pitchFamily="50" charset="-127"/>
              </a:rPr>
              <a:t>New Situation</a:t>
            </a:r>
          </a:p>
        </p:txBody>
      </p:sp>
      <p:pic>
        <p:nvPicPr>
          <p:cNvPr id="50179" name="Object 3" descr="fgi221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39624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791200" y="1219200"/>
            <a:ext cx="1828800" cy="1878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buFont typeface="Symbol" pitchFamily="18" charset="2"/>
              <a:buNone/>
            </a:pPr>
            <a:r>
              <a:rPr lang="en-US" altLang="ko-KR" sz="2000" b="1" u="sng">
                <a:ea typeface="굴림" pitchFamily="50" charset="-127"/>
              </a:rPr>
              <a:t>Actual Risk 1</a:t>
            </a:r>
            <a:endParaRPr lang="en-US" altLang="ko-KR" sz="2000" b="1">
              <a:ea typeface="굴림" pitchFamily="50" charset="-127"/>
            </a:endParaRPr>
          </a:p>
          <a:p>
            <a:pPr>
              <a:buFont typeface="Symbol" pitchFamily="18" charset="2"/>
              <a:buNone/>
            </a:pPr>
            <a:r>
              <a:rPr lang="en-US" altLang="ko-KR" sz="2000" b="1">
                <a:ea typeface="굴림" pitchFamily="50" charset="-127"/>
              </a:rPr>
              <a:t>E = 7</a:t>
            </a:r>
          </a:p>
          <a:p>
            <a:pPr>
              <a:buFont typeface="Symbol" pitchFamily="18" charset="2"/>
              <a:buNone/>
            </a:pPr>
            <a:r>
              <a:rPr lang="en-US" altLang="ko-KR" sz="2000" b="1">
                <a:ea typeface="굴림" pitchFamily="50" charset="-127"/>
              </a:rPr>
              <a:t>S = 3</a:t>
            </a:r>
          </a:p>
          <a:p>
            <a:pPr>
              <a:buFont typeface="Symbol" pitchFamily="18" charset="2"/>
              <a:buNone/>
            </a:pPr>
            <a:r>
              <a:rPr lang="en-US" altLang="ko-KR" sz="2000" b="1">
                <a:ea typeface="굴림" pitchFamily="50" charset="-127"/>
              </a:rPr>
              <a:t>P = 3</a:t>
            </a:r>
          </a:p>
          <a:p>
            <a:pPr>
              <a:buFont typeface="Symbol" pitchFamily="18" charset="2"/>
              <a:buNone/>
            </a:pPr>
            <a:r>
              <a:rPr lang="en-US" altLang="ko-KR" sz="2000" b="1">
                <a:solidFill>
                  <a:srgbClr val="FF0000"/>
                </a:solidFill>
                <a:ea typeface="굴림" pitchFamily="50" charset="-127"/>
              </a:rPr>
              <a:t>R</a:t>
            </a:r>
            <a:r>
              <a:rPr lang="en-US" altLang="ko-KR" sz="2000" b="1">
                <a:ea typeface="굴림" pitchFamily="50" charset="-127"/>
              </a:rPr>
              <a:t> = 63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133600" y="4343400"/>
            <a:ext cx="2193925" cy="1138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buFont typeface="Symbol" pitchFamily="18" charset="2"/>
              <a:buNone/>
            </a:pPr>
            <a:r>
              <a:rPr lang="en-US" altLang="ko-KR" sz="2000" b="1" u="sng">
                <a:ea typeface="굴림" pitchFamily="50" charset="-127"/>
              </a:rPr>
              <a:t>Measures 2</a:t>
            </a:r>
            <a:endParaRPr lang="en-US" altLang="ko-KR" sz="2000" b="1">
              <a:ea typeface="굴림" pitchFamily="50" charset="-127"/>
            </a:endParaRPr>
          </a:p>
          <a:p>
            <a:pPr>
              <a:buFont typeface="Symbol" pitchFamily="18" charset="2"/>
              <a:buNone/>
            </a:pPr>
            <a:r>
              <a:rPr lang="en-US" altLang="ko-KR" sz="2000" b="1">
                <a:ea typeface="굴림" pitchFamily="50" charset="-127"/>
              </a:rPr>
              <a:t>Kevlar</a:t>
            </a:r>
            <a:r>
              <a:rPr lang="fr-BE" sz="2000" b="1"/>
              <a:t>®</a:t>
            </a:r>
            <a:r>
              <a:rPr lang="en-US" altLang="ko-KR" sz="2000" b="1">
                <a:ea typeface="굴림" pitchFamily="50" charset="-127"/>
              </a:rPr>
              <a:t> gloves</a:t>
            </a:r>
          </a:p>
          <a:p>
            <a:pPr>
              <a:buFont typeface="Symbol" pitchFamily="18" charset="2"/>
              <a:buNone/>
            </a:pPr>
            <a:r>
              <a:rPr lang="en-US" altLang="ko-KR" sz="2000" b="1">
                <a:ea typeface="굴림" pitchFamily="50" charset="-127"/>
              </a:rPr>
              <a:t>Side Cutter</a:t>
            </a:r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4343400" y="1752600"/>
            <a:ext cx="12192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AutoShape 8"/>
          <p:cNvSpPr>
            <a:spLocks noChangeArrowheads="1"/>
          </p:cNvSpPr>
          <p:nvPr/>
        </p:nvSpPr>
        <p:spPr bwMode="auto">
          <a:xfrm rot="-10797074">
            <a:off x="4535488" y="3236913"/>
            <a:ext cx="2359025" cy="22844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644 h 21600"/>
              <a:gd name="T14" fmla="*/ 17926 w 21600"/>
              <a:gd name="T15" fmla="*/ 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3644"/>
                </a:lnTo>
                <a:cubicBezTo>
                  <a:pt x="5564" y="3644"/>
                  <a:pt x="0" y="7456"/>
                  <a:pt x="0" y="12158"/>
                </a:cubicBezTo>
                <a:lnTo>
                  <a:pt x="0" y="21600"/>
                </a:lnTo>
                <a:lnTo>
                  <a:pt x="4978" y="21600"/>
                </a:lnTo>
                <a:lnTo>
                  <a:pt x="4978" y="12158"/>
                </a:lnTo>
                <a:cubicBezTo>
                  <a:pt x="4978" y="10145"/>
                  <a:pt x="8313" y="8514"/>
                  <a:pt x="12427" y="8514"/>
                </a:cubicBezTo>
                <a:lnTo>
                  <a:pt x="12427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ea typeface="굴림" pitchFamily="50" charset="-127"/>
              </a:rPr>
              <a:t>End Result</a:t>
            </a:r>
          </a:p>
        </p:txBody>
      </p:sp>
      <p:pic>
        <p:nvPicPr>
          <p:cNvPr id="51203" name="Object 8" descr="fgi22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35814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</p:pic>
      <p:sp>
        <p:nvSpPr>
          <p:cNvPr id="51204" name="Text Box 9"/>
          <p:cNvSpPr txBox="1">
            <a:spLocks noChangeArrowheads="1"/>
          </p:cNvSpPr>
          <p:nvPr/>
        </p:nvSpPr>
        <p:spPr bwMode="auto">
          <a:xfrm>
            <a:off x="5715000" y="1828800"/>
            <a:ext cx="2541588" cy="223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buFont typeface="Symbol" pitchFamily="18" charset="2"/>
              <a:buNone/>
            </a:pPr>
            <a:r>
              <a:rPr lang="en-US" altLang="ko-KR" sz="2400" b="1" u="sng">
                <a:ea typeface="굴림" pitchFamily="50" charset="-127"/>
              </a:rPr>
              <a:t>Actual Risk 2</a:t>
            </a:r>
            <a:endParaRPr lang="en-US" altLang="ko-KR" sz="2400" b="1">
              <a:ea typeface="굴림" pitchFamily="50" charset="-127"/>
            </a:endParaRPr>
          </a:p>
          <a:p>
            <a:pPr>
              <a:buFont typeface="Symbol" pitchFamily="18" charset="2"/>
              <a:buNone/>
            </a:pPr>
            <a:r>
              <a:rPr lang="en-US" altLang="ko-KR" sz="2400" b="1">
                <a:ea typeface="굴림" pitchFamily="50" charset="-127"/>
              </a:rPr>
              <a:t>E = 7</a:t>
            </a:r>
          </a:p>
          <a:p>
            <a:pPr>
              <a:buFont typeface="Symbol" pitchFamily="18" charset="2"/>
              <a:buNone/>
            </a:pPr>
            <a:r>
              <a:rPr lang="en-US" altLang="ko-KR" sz="2400" b="1">
                <a:ea typeface="굴림" pitchFamily="50" charset="-127"/>
              </a:rPr>
              <a:t>S = 1</a:t>
            </a:r>
          </a:p>
          <a:p>
            <a:pPr>
              <a:buFont typeface="Symbol" pitchFamily="18" charset="2"/>
              <a:buNone/>
            </a:pPr>
            <a:r>
              <a:rPr lang="en-US" altLang="ko-KR" sz="2400" b="1">
                <a:ea typeface="굴림" pitchFamily="50" charset="-127"/>
              </a:rPr>
              <a:t>P = 2.5</a:t>
            </a:r>
          </a:p>
          <a:p>
            <a:pPr>
              <a:buFont typeface="Symbol" pitchFamily="18" charset="2"/>
              <a:buNone/>
            </a:pPr>
            <a:r>
              <a:rPr lang="en-US" altLang="ko-KR" sz="2400" b="1">
                <a:solidFill>
                  <a:srgbClr val="00CC00"/>
                </a:solidFill>
                <a:ea typeface="굴림" pitchFamily="50" charset="-127"/>
              </a:rPr>
              <a:t>R</a:t>
            </a:r>
            <a:r>
              <a:rPr lang="en-US" altLang="ko-KR" sz="2400" b="1">
                <a:ea typeface="굴림" pitchFamily="50" charset="-127"/>
              </a:rPr>
              <a:t> = 17.5</a:t>
            </a:r>
          </a:p>
        </p:txBody>
      </p:sp>
      <p:sp>
        <p:nvSpPr>
          <p:cNvPr id="51205" name="Text Box 10"/>
          <p:cNvSpPr txBox="1">
            <a:spLocks noChangeArrowheads="1"/>
          </p:cNvSpPr>
          <p:nvPr/>
        </p:nvSpPr>
        <p:spPr bwMode="auto">
          <a:xfrm>
            <a:off x="304800" y="4611688"/>
            <a:ext cx="82915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buFont typeface="Symbol" pitchFamily="18" charset="2"/>
              <a:buNone/>
            </a:pPr>
            <a:r>
              <a:rPr lang="en-US" altLang="ko-KR" sz="2400" b="1">
                <a:solidFill>
                  <a:srgbClr val="FF0000"/>
                </a:solidFill>
                <a:ea typeface="굴림" pitchFamily="50" charset="-127"/>
              </a:rPr>
              <a:t>R &lt; 20 AND S &lt; 4 ………  This is an acceptable situation</a:t>
            </a:r>
            <a:endParaRPr lang="en-US" altLang="ko-KR" sz="2400" b="1">
              <a:ea typeface="굴림" pitchFamily="50" charset="-127"/>
            </a:endParaRPr>
          </a:p>
        </p:txBody>
      </p:sp>
      <p:sp>
        <p:nvSpPr>
          <p:cNvPr id="51206" name="AutoShape 11"/>
          <p:cNvSpPr>
            <a:spLocks noChangeArrowheads="1"/>
          </p:cNvSpPr>
          <p:nvPr/>
        </p:nvSpPr>
        <p:spPr bwMode="auto">
          <a:xfrm>
            <a:off x="4267200" y="2286000"/>
            <a:ext cx="12192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885825" y="4238625"/>
            <a:ext cx="7494588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/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 typeface="Symbol" pitchFamily="18" charset="2"/>
              <a:buNone/>
            </a:pPr>
            <a:r>
              <a:rPr kumimoji="1" lang="en-US" altLang="ko-KR" sz="3200" b="1">
                <a:solidFill>
                  <a:srgbClr val="000000"/>
                </a:solidFill>
                <a:ea typeface="굴림" pitchFamily="50" charset="-127"/>
                <a:cs typeface="Arial" charset="0"/>
              </a:rPr>
              <a:t>For the safe world,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 typeface="Symbol" pitchFamily="18" charset="2"/>
              <a:buNone/>
            </a:pPr>
            <a:r>
              <a:rPr kumimoji="1" lang="en-US" altLang="ko-KR" sz="3200" b="1">
                <a:solidFill>
                  <a:srgbClr val="000000"/>
                </a:solidFill>
                <a:ea typeface="굴림" pitchFamily="50" charset="-127"/>
                <a:cs typeface="Arial" charset="0"/>
              </a:rPr>
              <a:t>work together for the one world.  </a:t>
            </a:r>
            <a:endParaRPr kumimoji="1" lang="ko-KR" altLang="en-US" sz="3200" b="1">
              <a:solidFill>
                <a:srgbClr val="000000"/>
              </a:solidFill>
              <a:ea typeface="굴림" pitchFamily="50" charset="-127"/>
              <a:cs typeface="Arial" charset="0"/>
            </a:endParaRPr>
          </a:p>
        </p:txBody>
      </p:sp>
      <p:pic>
        <p:nvPicPr>
          <p:cNvPr id="52229" name="Picture 2" descr="http://postfiles2.naver.net/20120313_209/ehdgus038_1331636756753ezaE9_JPEG/03.jpg?type=w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698500"/>
            <a:ext cx="364807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-53975"/>
            <a:ext cx="868680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4000">
                <a:solidFill>
                  <a:schemeClr val="tx2"/>
                </a:solidFill>
                <a:latin typeface="Arial Black" pitchFamily="34" charset="0"/>
                <a:ea typeface="굴림" pitchFamily="50" charset="-127"/>
              </a:rPr>
              <a:t>The TRA Process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81000" y="1600200"/>
            <a:ext cx="7689850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buClr>
                <a:schemeClr val="accent2"/>
              </a:buClr>
              <a:buSzTx/>
              <a:buFont typeface="Wingdings" pitchFamily="2" charset="2"/>
              <a:buChar char="v"/>
            </a:pPr>
            <a:r>
              <a:rPr kumimoji="1" lang="en-US" altLang="ko-KR" sz="2400" b="1">
                <a:solidFill>
                  <a:schemeClr val="tx1"/>
                </a:solidFill>
                <a:ea typeface="굴림" pitchFamily="50" charset="-127"/>
              </a:rPr>
              <a:t>Elimination of the most significant hazards </a:t>
            </a:r>
          </a:p>
          <a:p>
            <a:pPr>
              <a:buClr>
                <a:schemeClr val="accent2"/>
              </a:buClr>
              <a:buSzTx/>
              <a:buFont typeface="Wingdings" pitchFamily="2" charset="2"/>
              <a:buChar char="v"/>
            </a:pPr>
            <a:r>
              <a:rPr kumimoji="1" lang="en-US" altLang="ko-KR" sz="2400" b="1">
                <a:solidFill>
                  <a:schemeClr val="tx1"/>
                </a:solidFill>
                <a:ea typeface="굴림" pitchFamily="50" charset="-127"/>
              </a:rPr>
              <a:t>Fulfill Regulatory &amp; Policy requirements</a:t>
            </a:r>
          </a:p>
          <a:p>
            <a:pPr>
              <a:buClr>
                <a:schemeClr val="accent2"/>
              </a:buClr>
              <a:buSzTx/>
              <a:buFont typeface="Wingdings" pitchFamily="2" charset="2"/>
              <a:buChar char="v"/>
            </a:pPr>
            <a:r>
              <a:rPr kumimoji="1" lang="en-US" altLang="ko-KR" sz="2400" b="1">
                <a:solidFill>
                  <a:schemeClr val="tx1"/>
                </a:solidFill>
                <a:ea typeface="굴림" pitchFamily="50" charset="-127"/>
              </a:rPr>
              <a:t>Involves teams from all levels</a:t>
            </a:r>
          </a:p>
          <a:p>
            <a:pPr>
              <a:buClr>
                <a:schemeClr val="accent2"/>
              </a:buClr>
              <a:buSzTx/>
              <a:buFont typeface="Wingdings" pitchFamily="2" charset="2"/>
              <a:buChar char="v"/>
            </a:pPr>
            <a:r>
              <a:rPr kumimoji="1" lang="en-US" altLang="ko-KR" sz="2400" b="1">
                <a:solidFill>
                  <a:schemeClr val="tx1"/>
                </a:solidFill>
                <a:ea typeface="굴림" pitchFamily="50" charset="-127"/>
              </a:rPr>
              <a:t>Is focused on the actual work activity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v"/>
            </a:pPr>
            <a:r>
              <a:rPr lang="en-GB" sz="2400" b="1">
                <a:solidFill>
                  <a:schemeClr val="tx1"/>
                </a:solidFill>
              </a:rPr>
              <a:t>Improved awareness of hazards and/ or identify new ones.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v"/>
            </a:pPr>
            <a:r>
              <a:rPr lang="en-GB" sz="2400" b="1">
                <a:solidFill>
                  <a:schemeClr val="tx1"/>
                </a:solidFill>
              </a:rPr>
              <a:t>Ensure the correct “control measures” are in place and reflected in job procedures,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v"/>
            </a:pPr>
            <a:r>
              <a:rPr lang="en-GB" sz="2400" b="1">
                <a:solidFill>
                  <a:schemeClr val="tx1"/>
                </a:solidFill>
              </a:rPr>
              <a:t>Continuously improve Safety systems and conditions of work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v"/>
            </a:pPr>
            <a:r>
              <a:rPr lang="en-GB" sz="2400" b="1">
                <a:solidFill>
                  <a:schemeClr val="tx1"/>
                </a:solidFill>
              </a:rPr>
              <a:t>Reduce incidents</a:t>
            </a:r>
            <a:endParaRPr kumimoji="1" lang="en-US" altLang="ko-KR" sz="2400" b="1">
              <a:solidFill>
                <a:schemeClr val="tx1"/>
              </a:solidFill>
              <a:ea typeface="굴림" pitchFamily="50" charset="-127"/>
            </a:endParaRPr>
          </a:p>
          <a:p>
            <a:pPr>
              <a:buClr>
                <a:schemeClr val="accent2"/>
              </a:buClr>
              <a:buSzTx/>
              <a:buFont typeface="MT Extra" pitchFamily="18" charset="2"/>
              <a:buChar char="&gt;"/>
            </a:pPr>
            <a:endParaRPr kumimoji="1" lang="ko-KR" altLang="en-US" sz="2400" b="1">
              <a:solidFill>
                <a:schemeClr val="tx1"/>
              </a:solidFill>
              <a:ea typeface="굴림" pitchFamily="50" charset="-127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01625" y="914400"/>
            <a:ext cx="38131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400">
                <a:solidFill>
                  <a:srgbClr val="0000CC"/>
                </a:solidFill>
                <a:latin typeface="Arial Black" pitchFamily="34" charset="0"/>
                <a:ea typeface="굴림" pitchFamily="50" charset="-127"/>
              </a:rPr>
              <a:t>Benefits &amp; Strengths: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6200" y="-76200"/>
            <a:ext cx="836295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4000" b="1">
                <a:solidFill>
                  <a:schemeClr val="tx1"/>
                </a:solidFill>
                <a:latin typeface="Arial Black" pitchFamily="34" charset="0"/>
                <a:ea typeface="굴림" pitchFamily="50" charset="-127"/>
              </a:rPr>
              <a:t>When it should be used</a:t>
            </a:r>
            <a:endParaRPr lang="en-US" altLang="ko-KR" sz="2800" b="1" u="sng">
              <a:solidFill>
                <a:schemeClr val="tx1"/>
              </a:solidFill>
              <a:ea typeface="굴림" pitchFamily="50" charset="-127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25475" y="1676400"/>
            <a:ext cx="806132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buClr>
                <a:schemeClr val="accent2"/>
              </a:buClr>
              <a:buSzTx/>
              <a:buFont typeface="Arial" charset="0"/>
              <a:buChar char="•"/>
            </a:pPr>
            <a:r>
              <a:rPr kumimoji="1" lang="en-GB" sz="2000" b="1">
                <a:solidFill>
                  <a:schemeClr val="tx1"/>
                </a:solidFill>
              </a:rPr>
              <a:t>Proper safety procedures are identified as not being in place</a:t>
            </a:r>
          </a:p>
          <a:p>
            <a:pPr>
              <a:buClr>
                <a:schemeClr val="accent2"/>
              </a:buClr>
              <a:buSzTx/>
              <a:buFont typeface="Arial" charset="0"/>
              <a:buChar char="•"/>
            </a:pPr>
            <a:r>
              <a:rPr kumimoji="1" lang="en-GB" sz="2000" b="1">
                <a:solidFill>
                  <a:schemeClr val="tx1"/>
                </a:solidFill>
              </a:rPr>
              <a:t>Existing procedures are not adequate</a:t>
            </a:r>
          </a:p>
          <a:p>
            <a:pPr>
              <a:buClr>
                <a:schemeClr val="accent2"/>
              </a:buClr>
              <a:buSzTx/>
              <a:buFont typeface="Arial" charset="0"/>
              <a:buChar char="•"/>
            </a:pPr>
            <a:r>
              <a:rPr kumimoji="1" lang="en-GB" sz="2000" b="1">
                <a:solidFill>
                  <a:schemeClr val="tx1"/>
                </a:solidFill>
              </a:rPr>
              <a:t>New job, task, chemical, machine has been introduced</a:t>
            </a:r>
          </a:p>
          <a:p>
            <a:pPr>
              <a:buClr>
                <a:schemeClr val="accent2"/>
              </a:buClr>
              <a:buSzTx/>
              <a:buFont typeface="Arial" charset="0"/>
              <a:buChar char="•"/>
            </a:pPr>
            <a:r>
              <a:rPr kumimoji="1" lang="en-GB" sz="2000" b="1">
                <a:solidFill>
                  <a:schemeClr val="tx1"/>
                </a:solidFill>
              </a:rPr>
              <a:t>Existing task has been significantly changed</a:t>
            </a:r>
          </a:p>
          <a:p>
            <a:pPr>
              <a:buClr>
                <a:schemeClr val="accent2"/>
              </a:buClr>
              <a:buSzTx/>
              <a:buFont typeface="Arial" charset="0"/>
              <a:buChar char="•"/>
            </a:pPr>
            <a:r>
              <a:rPr kumimoji="1" lang="en-GB" sz="2000" b="1">
                <a:solidFill>
                  <a:schemeClr val="tx1"/>
                </a:solidFill>
              </a:rPr>
              <a:t>New/ different people doing the task</a:t>
            </a:r>
          </a:p>
          <a:p>
            <a:pPr>
              <a:buClr>
                <a:schemeClr val="accent2"/>
              </a:buClr>
              <a:buSzTx/>
              <a:buFont typeface="Arial" charset="0"/>
              <a:buChar char="•"/>
            </a:pPr>
            <a:r>
              <a:rPr kumimoji="1" lang="en-GB" sz="2000" b="1">
                <a:solidFill>
                  <a:schemeClr val="tx1"/>
                </a:solidFill>
              </a:rPr>
              <a:t>Specific Regulatory or </a:t>
            </a:r>
            <a:r>
              <a:rPr kumimoji="1" lang="en-US" sz="2000" b="1">
                <a:solidFill>
                  <a:schemeClr val="tx1"/>
                </a:solidFill>
              </a:rPr>
              <a:t>Company</a:t>
            </a:r>
            <a:r>
              <a:rPr kumimoji="1" lang="en-GB" sz="2000" b="1">
                <a:solidFill>
                  <a:schemeClr val="tx1"/>
                </a:solidFill>
              </a:rPr>
              <a:t> requirement</a:t>
            </a:r>
          </a:p>
          <a:p>
            <a:pPr>
              <a:buClr>
                <a:schemeClr val="accent2"/>
              </a:buClr>
              <a:buSzTx/>
              <a:buFont typeface="Arial" charset="0"/>
              <a:buChar char="•"/>
            </a:pPr>
            <a:r>
              <a:rPr kumimoji="1" lang="en-GB" sz="2000" b="1">
                <a:solidFill>
                  <a:schemeClr val="tx1"/>
                </a:solidFill>
              </a:rPr>
              <a:t>Change in standards</a:t>
            </a:r>
          </a:p>
          <a:p>
            <a:pPr>
              <a:buClr>
                <a:schemeClr val="accent2"/>
              </a:buClr>
              <a:buSzTx/>
              <a:buFont typeface="Arial" charset="0"/>
              <a:buChar char="•"/>
            </a:pPr>
            <a:r>
              <a:rPr kumimoji="1" lang="en-GB" sz="2000" b="1">
                <a:solidFill>
                  <a:schemeClr val="tx1"/>
                </a:solidFill>
              </a:rPr>
              <a:t>Changes in technology</a:t>
            </a:r>
          </a:p>
          <a:p>
            <a:pPr>
              <a:buClr>
                <a:schemeClr val="accent2"/>
              </a:buClr>
              <a:buSzTx/>
              <a:buFont typeface="Arial" charset="0"/>
              <a:buChar char="•"/>
            </a:pPr>
            <a:r>
              <a:rPr kumimoji="1" lang="en-GB" sz="2000" b="1">
                <a:solidFill>
                  <a:schemeClr val="tx1"/>
                </a:solidFill>
              </a:rPr>
              <a:t>Unplanned work</a:t>
            </a:r>
          </a:p>
          <a:p>
            <a:pPr>
              <a:buClr>
                <a:schemeClr val="accent2"/>
              </a:buClr>
              <a:buSzTx/>
              <a:buFont typeface="Arial" charset="0"/>
              <a:buChar char="•"/>
            </a:pPr>
            <a:r>
              <a:rPr kumimoji="1" lang="en-GB" sz="2000" b="1">
                <a:solidFill>
                  <a:schemeClr val="tx1"/>
                </a:solidFill>
              </a:rPr>
              <a:t>To continue work after an incident or injury has occurred</a:t>
            </a:r>
          </a:p>
          <a:p>
            <a:pPr>
              <a:buClr>
                <a:schemeClr val="accent2"/>
              </a:buClr>
              <a:buSzTx/>
              <a:buFont typeface="Arial" charset="0"/>
              <a:buChar char="•"/>
            </a:pPr>
            <a:r>
              <a:rPr kumimoji="1" lang="en-GB" sz="2000" b="1">
                <a:solidFill>
                  <a:schemeClr val="tx1"/>
                </a:solidFill>
              </a:rPr>
              <a:t>Result of medical surveillance</a:t>
            </a:r>
            <a:endParaRPr kumimoji="1" lang="en-US" altLang="ko-KR" sz="2000" b="1">
              <a:solidFill>
                <a:schemeClr val="tx1"/>
              </a:solidFill>
              <a:ea typeface="굴림" pitchFamily="50" charset="-127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09600" y="1039813"/>
            <a:ext cx="152876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400">
                <a:solidFill>
                  <a:srgbClr val="FF0000"/>
                </a:solidFill>
                <a:latin typeface="Arial Black" pitchFamily="34" charset="0"/>
                <a:ea typeface="굴림" pitchFamily="50" charset="-127"/>
              </a:rPr>
              <a:t>When….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051"/>
          <p:cNvSpPr txBox="1">
            <a:spLocks noChangeArrowheads="1"/>
          </p:cNvSpPr>
          <p:nvPr/>
        </p:nvSpPr>
        <p:spPr bwMode="auto">
          <a:xfrm>
            <a:off x="0" y="1295400"/>
            <a:ext cx="46482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006600" algn="l"/>
              </a:tabLst>
              <a:defRPr>
                <a:solidFill>
                  <a:schemeClr val="accent2"/>
                </a:solidFill>
                <a:latin typeface="Arial" charset="0"/>
              </a:defRPr>
            </a:lvl1pPr>
            <a:lvl2pPr>
              <a:tabLst>
                <a:tab pos="2006600" algn="l"/>
              </a:tabLst>
              <a:defRPr>
                <a:solidFill>
                  <a:schemeClr val="accent2"/>
                </a:solidFill>
                <a:latin typeface="Arial" charset="0"/>
              </a:defRPr>
            </a:lvl2pPr>
            <a:lvl3pPr marL="1244600" indent="-330200">
              <a:tabLst>
                <a:tab pos="2006600" algn="l"/>
              </a:tabLst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tabLst>
                <a:tab pos="2006600" algn="l"/>
              </a:tabLst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tabLst>
                <a:tab pos="2006600" algn="l"/>
              </a:tabLst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tabLst>
                <a:tab pos="2006600" algn="l"/>
              </a:tabLst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tabLst>
                <a:tab pos="2006600" algn="l"/>
              </a:tabLst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tabLst>
                <a:tab pos="2006600" algn="l"/>
              </a:tabLst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tabLst>
                <a:tab pos="2006600" algn="l"/>
              </a:tabLst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lvl="1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q"/>
            </a:pPr>
            <a:endParaRPr lang="en-GB" sz="2000" b="1">
              <a:solidFill>
                <a:schemeClr val="tx1"/>
              </a:solidFill>
            </a:endParaRPr>
          </a:p>
          <a:p>
            <a:pPr lvl="2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q"/>
            </a:pPr>
            <a:r>
              <a:rPr lang="en-GB" sz="2000" b="1">
                <a:solidFill>
                  <a:schemeClr val="tx1"/>
                </a:solidFill>
              </a:rPr>
              <a:t>Electrical Work</a:t>
            </a:r>
          </a:p>
          <a:p>
            <a:pPr lvl="2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q"/>
            </a:pPr>
            <a:r>
              <a:rPr lang="en-GB" sz="2000" b="1">
                <a:solidFill>
                  <a:schemeClr val="tx1"/>
                </a:solidFill>
              </a:rPr>
              <a:t>D&amp;R Work</a:t>
            </a:r>
          </a:p>
          <a:p>
            <a:pPr lvl="2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q"/>
            </a:pPr>
            <a:r>
              <a:rPr lang="en-GB" sz="2000" b="1">
                <a:solidFill>
                  <a:schemeClr val="tx1"/>
                </a:solidFill>
              </a:rPr>
              <a:t>High pressure cleaning </a:t>
            </a:r>
          </a:p>
          <a:p>
            <a:pPr lvl="2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q"/>
            </a:pPr>
            <a:r>
              <a:rPr lang="en-GB" sz="2000" b="1">
                <a:solidFill>
                  <a:schemeClr val="tx1"/>
                </a:solidFill>
              </a:rPr>
              <a:t>Confined space Entry </a:t>
            </a:r>
          </a:p>
          <a:p>
            <a:pPr lvl="2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q"/>
            </a:pPr>
            <a:r>
              <a:rPr lang="en-GB" sz="2000" b="1">
                <a:solidFill>
                  <a:schemeClr val="tx1"/>
                </a:solidFill>
              </a:rPr>
              <a:t>Line Break</a:t>
            </a:r>
          </a:p>
          <a:p>
            <a:pPr lvl="2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q"/>
            </a:pPr>
            <a:r>
              <a:rPr lang="en-GB" sz="2000" b="1">
                <a:solidFill>
                  <a:schemeClr val="tx1"/>
                </a:solidFill>
              </a:rPr>
              <a:t>Working at heights</a:t>
            </a:r>
          </a:p>
          <a:p>
            <a:pPr lvl="2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q"/>
            </a:pPr>
            <a:r>
              <a:rPr lang="en-GB" sz="2000" b="1">
                <a:solidFill>
                  <a:schemeClr val="tx1"/>
                </a:solidFill>
              </a:rPr>
              <a:t>Deviations from SHE procedures and SOP’s</a:t>
            </a:r>
          </a:p>
          <a:p>
            <a:pPr lvl="2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q"/>
            </a:pPr>
            <a:r>
              <a:rPr lang="en-GB" sz="2000" b="1">
                <a:solidFill>
                  <a:schemeClr val="tx1"/>
                </a:solidFill>
              </a:rPr>
              <a:t>Rigging &amp; Hoisting</a:t>
            </a:r>
          </a:p>
          <a:p>
            <a:pPr lvl="2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q"/>
            </a:pPr>
            <a:r>
              <a:rPr lang="en-GB" sz="2000" b="1">
                <a:solidFill>
                  <a:schemeClr val="tx1"/>
                </a:solidFill>
              </a:rPr>
              <a:t>Hot Work (flames / sparks)</a:t>
            </a:r>
          </a:p>
          <a:p>
            <a:pPr lvl="2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q"/>
            </a:pPr>
            <a:endParaRPr lang="en-GB" sz="2000" b="1" u="sng">
              <a:solidFill>
                <a:schemeClr val="tx1"/>
              </a:solidFill>
            </a:endParaRPr>
          </a:p>
        </p:txBody>
      </p:sp>
      <p:sp>
        <p:nvSpPr>
          <p:cNvPr id="1305605" name="Rectangle 205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4000" b="1" smtClean="0">
                <a:solidFill>
                  <a:schemeClr val="tx1"/>
                </a:solidFill>
                <a:effectLst/>
                <a:ea typeface="굴림" pitchFamily="50" charset="-127"/>
              </a:rPr>
              <a:t>When do you apply?</a:t>
            </a:r>
            <a:endParaRPr lang="en-US" altLang="ko-KR" smtClean="0">
              <a:ea typeface="굴림" pitchFamily="50" charset="-127"/>
            </a:endParaRPr>
          </a:p>
        </p:txBody>
      </p:sp>
      <p:sp>
        <p:nvSpPr>
          <p:cNvPr id="10244" name="Rectangle 2056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295400"/>
            <a:ext cx="4267200" cy="4114800"/>
          </a:xfrm>
        </p:spPr>
        <p:txBody>
          <a:bodyPr/>
          <a:lstStyle/>
          <a:p>
            <a:pPr>
              <a:buClr>
                <a:schemeClr val="accent2"/>
              </a:buClr>
              <a:buSzTx/>
              <a:buFont typeface="Wingdings" pitchFamily="2" charset="2"/>
              <a:buChar char="q"/>
            </a:pPr>
            <a:endParaRPr lang="ko-KR" altLang="en-US" sz="2000" b="1" smtClean="0">
              <a:solidFill>
                <a:schemeClr val="tx1"/>
              </a:solidFill>
              <a:ea typeface="굴림" pitchFamily="50" charset="-127"/>
            </a:endParaRPr>
          </a:p>
          <a:p>
            <a:pPr lvl="1">
              <a:buClr>
                <a:schemeClr val="accent2"/>
              </a:buClr>
              <a:buSzTx/>
              <a:buFont typeface="Wingdings" pitchFamily="2" charset="2"/>
              <a:buChar char="q"/>
            </a:pPr>
            <a:r>
              <a:rPr lang="en-GB" sz="2000" b="1" smtClean="0">
                <a:solidFill>
                  <a:schemeClr val="tx1"/>
                </a:solidFill>
              </a:rPr>
              <a:t>New tasks/jobs</a:t>
            </a:r>
            <a:endParaRPr lang="en-US" altLang="ko-KR" sz="2000" b="1" smtClean="0">
              <a:solidFill>
                <a:schemeClr val="tx1"/>
              </a:solidFill>
              <a:ea typeface="굴림" pitchFamily="50" charset="-127"/>
            </a:endParaRPr>
          </a:p>
          <a:p>
            <a:pPr lvl="1">
              <a:buClr>
                <a:schemeClr val="accent2"/>
              </a:buClr>
              <a:buSzTx/>
              <a:buFont typeface="Wingdings" pitchFamily="2" charset="2"/>
              <a:buChar char="q"/>
            </a:pPr>
            <a:r>
              <a:rPr lang="en-US" altLang="ko-KR" sz="2000" b="1" smtClean="0">
                <a:solidFill>
                  <a:schemeClr val="tx1"/>
                </a:solidFill>
                <a:ea typeface="굴림" pitchFamily="50" charset="-127"/>
              </a:rPr>
              <a:t>Details job not known</a:t>
            </a:r>
          </a:p>
          <a:p>
            <a:pPr lvl="1">
              <a:buClr>
                <a:schemeClr val="accent2"/>
              </a:buClr>
              <a:buSzTx/>
              <a:buFont typeface="Wingdings" pitchFamily="2" charset="2"/>
              <a:buChar char="q"/>
            </a:pPr>
            <a:r>
              <a:rPr lang="en-US" altLang="ko-KR" sz="2000" b="1" smtClean="0">
                <a:solidFill>
                  <a:schemeClr val="tx1"/>
                </a:solidFill>
                <a:ea typeface="굴림" pitchFamily="50" charset="-127"/>
              </a:rPr>
              <a:t>Dangerous chemicals involved</a:t>
            </a:r>
          </a:p>
          <a:p>
            <a:pPr lvl="1">
              <a:buClr>
                <a:schemeClr val="accent2"/>
              </a:buClr>
              <a:buSzTx/>
              <a:buFont typeface="Wingdings" pitchFamily="2" charset="2"/>
              <a:buChar char="q"/>
            </a:pPr>
            <a:r>
              <a:rPr lang="en-US" altLang="ko-KR" sz="2000" b="1" smtClean="0">
                <a:solidFill>
                  <a:schemeClr val="tx1"/>
                </a:solidFill>
                <a:ea typeface="굴림" pitchFamily="50" charset="-127"/>
              </a:rPr>
              <a:t>Other jobs in same area</a:t>
            </a:r>
          </a:p>
          <a:p>
            <a:pPr lvl="1">
              <a:buClr>
                <a:schemeClr val="accent2"/>
              </a:buClr>
              <a:buSzTx/>
              <a:buFont typeface="Wingdings" pitchFamily="2" charset="2"/>
              <a:buChar char="q"/>
            </a:pPr>
            <a:r>
              <a:rPr lang="en-US" altLang="ko-KR" sz="2000" b="1" smtClean="0">
                <a:solidFill>
                  <a:schemeClr val="tx1"/>
                </a:solidFill>
                <a:ea typeface="굴림" pitchFamily="50" charset="-127"/>
              </a:rPr>
              <a:t>Contractor work</a:t>
            </a:r>
          </a:p>
          <a:p>
            <a:pPr lvl="1">
              <a:buClr>
                <a:schemeClr val="accent2"/>
              </a:buClr>
              <a:buSzTx/>
              <a:buFont typeface="Wingdings" pitchFamily="2" charset="2"/>
              <a:buChar char="q"/>
            </a:pPr>
            <a:r>
              <a:rPr lang="en-US" altLang="ko-KR" sz="2000" b="1" smtClean="0">
                <a:solidFill>
                  <a:schemeClr val="tx1"/>
                </a:solidFill>
                <a:ea typeface="굴림" pitchFamily="50" charset="-127"/>
              </a:rPr>
              <a:t>Jobs with &gt; 1 person</a:t>
            </a:r>
          </a:p>
          <a:p>
            <a:pPr lvl="1">
              <a:buClr>
                <a:schemeClr val="accent2"/>
              </a:buClr>
              <a:buSzTx/>
              <a:buFont typeface="Wingdings" pitchFamily="2" charset="2"/>
              <a:buChar char="q"/>
            </a:pPr>
            <a:r>
              <a:rPr lang="en-US" altLang="ko-KR" sz="2000" b="1" smtClean="0">
                <a:solidFill>
                  <a:schemeClr val="tx1"/>
                </a:solidFill>
                <a:ea typeface="굴림" pitchFamily="50" charset="-127"/>
              </a:rPr>
              <a:t>non barricaded area</a:t>
            </a:r>
          </a:p>
          <a:p>
            <a:pPr lvl="1">
              <a:buClr>
                <a:schemeClr val="accent2"/>
              </a:buClr>
              <a:buSzTx/>
              <a:buFont typeface="Wingdings" pitchFamily="2" charset="2"/>
              <a:buChar char="q"/>
            </a:pPr>
            <a:r>
              <a:rPr lang="en-US" altLang="ko-KR" sz="2000" b="1" smtClean="0">
                <a:solidFill>
                  <a:schemeClr val="tx1"/>
                </a:solidFill>
                <a:ea typeface="굴림" pitchFamily="50" charset="-127"/>
              </a:rPr>
              <a:t>not familiar with the job ?</a:t>
            </a:r>
          </a:p>
          <a:p>
            <a:pPr lvl="1">
              <a:buClr>
                <a:schemeClr val="accent2"/>
              </a:buClr>
              <a:buSzTx/>
              <a:buFont typeface="Wingdings" pitchFamily="2" charset="2"/>
              <a:buChar char="q"/>
            </a:pPr>
            <a:endParaRPr lang="ko-KR" altLang="en-US" sz="2000" b="1" smtClean="0">
              <a:solidFill>
                <a:schemeClr val="tx1"/>
              </a:solidFill>
              <a:ea typeface="굴림" pitchFamily="50" charset="-127"/>
            </a:endParaRPr>
          </a:p>
        </p:txBody>
      </p:sp>
      <p:sp>
        <p:nvSpPr>
          <p:cNvPr id="10245" name="Text Box 2060"/>
          <p:cNvSpPr txBox="1">
            <a:spLocks noChangeArrowheads="1"/>
          </p:cNvSpPr>
          <p:nvPr/>
        </p:nvSpPr>
        <p:spPr bwMode="auto">
          <a:xfrm>
            <a:off x="569913" y="917575"/>
            <a:ext cx="16843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63F6E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buFont typeface="Symbol" pitchFamily="18" charset="2"/>
              <a:buNone/>
            </a:pPr>
            <a:r>
              <a:rPr lang="en-US" altLang="ko-KR" sz="2000" b="1">
                <a:solidFill>
                  <a:srgbClr val="0000CC"/>
                </a:solidFill>
                <a:ea typeface="굴림" pitchFamily="50" charset="-127"/>
              </a:rPr>
              <a:t>EXAMPLES: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Text Box 2"/>
          <p:cNvSpPr txBox="1">
            <a:spLocks noChangeArrowheads="1"/>
          </p:cNvSpPr>
          <p:nvPr/>
        </p:nvSpPr>
        <p:spPr bwMode="auto">
          <a:xfrm>
            <a:off x="638175" y="1676400"/>
            <a:ext cx="7800975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2400" b="1" dirty="0">
                <a:solidFill>
                  <a:schemeClr val="tx1"/>
                </a:solidFill>
                <a:latin typeface="+mn-lt"/>
              </a:rPr>
              <a:t>For tasks where the hazards/risks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2400" b="1" dirty="0">
                <a:solidFill>
                  <a:schemeClr val="tx1"/>
                </a:solidFill>
                <a:latin typeface="+mn-lt"/>
              </a:rPr>
              <a:t>are obvious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2400" b="1" dirty="0">
                <a:solidFill>
                  <a:schemeClr val="tx1"/>
                </a:solidFill>
                <a:latin typeface="+mn-lt"/>
              </a:rPr>
              <a:t>and well known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2400" b="1" dirty="0">
                <a:solidFill>
                  <a:schemeClr val="tx1"/>
                </a:solidFill>
                <a:latin typeface="+mn-lt"/>
              </a:rPr>
              <a:t>and clearly understood.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sz="2400" b="1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2400" b="1" dirty="0">
                <a:solidFill>
                  <a:schemeClr val="tx1"/>
                </a:solidFill>
                <a:latin typeface="+mn-lt"/>
              </a:rPr>
              <a:t>Typically this is the case for jobs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2400" b="1" dirty="0">
                <a:solidFill>
                  <a:schemeClr val="tx1"/>
                </a:solidFill>
                <a:latin typeface="+mn-lt"/>
              </a:rPr>
              <a:t>for which we have  SOP’s.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sz="2400" b="1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  <a:defRPr/>
            </a:pPr>
            <a:endParaRPr lang="en-GB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6200" y="0"/>
            <a:ext cx="836295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3F6E"/>
              </a:buClr>
              <a:buSzPct val="80000"/>
              <a:buFont typeface="Symbol" pitchFamily="18" charset="2"/>
              <a:buChar char="·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4000" b="1">
                <a:solidFill>
                  <a:schemeClr val="tx1"/>
                </a:solidFill>
                <a:latin typeface="Arial Black" pitchFamily="34" charset="0"/>
                <a:ea typeface="굴림" pitchFamily="50" charset="-127"/>
              </a:rPr>
              <a:t>When is it </a:t>
            </a:r>
            <a:r>
              <a:rPr lang="en-US" altLang="ko-KR" sz="4000" b="1" i="1">
                <a:solidFill>
                  <a:schemeClr val="tx1"/>
                </a:solidFill>
                <a:latin typeface="Arial Black" pitchFamily="34" charset="0"/>
                <a:ea typeface="굴림" pitchFamily="50" charset="-127"/>
              </a:rPr>
              <a:t>NOT</a:t>
            </a:r>
            <a:r>
              <a:rPr lang="en-US" altLang="ko-KR" sz="4000" b="1">
                <a:solidFill>
                  <a:schemeClr val="tx1"/>
                </a:solidFill>
                <a:latin typeface="Arial Black" pitchFamily="34" charset="0"/>
                <a:ea typeface="굴림" pitchFamily="50" charset="-127"/>
              </a:rPr>
              <a:t> required?</a:t>
            </a:r>
            <a:endParaRPr lang="en-US" altLang="ko-KR" sz="2800" b="1" u="sng">
              <a:solidFill>
                <a:schemeClr val="tx1"/>
              </a:solidFill>
              <a:ea typeface="굴림" pitchFamily="50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8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8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8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8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8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8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8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8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58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8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58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8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8498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TRA Procedure/ Training Overview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85950"/>
            <a:ext cx="8229600" cy="41719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GB" b="1" smtClean="0"/>
              <a:t>TRA technique is to be applied for General Safety,,,, </a:t>
            </a:r>
          </a:p>
          <a:p>
            <a:pPr>
              <a:buFont typeface="ZapfDingbats" pitchFamily="82" charset="2"/>
              <a:buNone/>
            </a:pPr>
            <a:r>
              <a:rPr lang="en-GB" b="1" i="1" smtClean="0">
                <a:solidFill>
                  <a:srgbClr val="DA281A"/>
                </a:solidFill>
              </a:rPr>
              <a:t>    not intended to be used to classify hazards or risks associated with </a:t>
            </a:r>
          </a:p>
          <a:p>
            <a:pPr>
              <a:buFont typeface="ZapfDingbats" pitchFamily="82" charset="2"/>
              <a:buNone/>
            </a:pPr>
            <a:r>
              <a:rPr lang="en-GB" b="1" i="1" smtClean="0">
                <a:solidFill>
                  <a:srgbClr val="DA281A"/>
                </a:solidFill>
              </a:rPr>
              <a:t>    Process Safety Management.</a:t>
            </a:r>
            <a:endParaRPr lang="en-GB" sz="2800" b="1" i="1" smtClean="0">
              <a:solidFill>
                <a:srgbClr val="74150E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rgbClr val="363F6E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363F6E"/>
          </a:buClr>
          <a:buSzPct val="80000"/>
          <a:buFont typeface="Symbol" pitchFamily="18" charset="2"/>
          <a:buChar char="·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rgbClr val="363F6E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363F6E"/>
          </a:buClr>
          <a:buSzPct val="80000"/>
          <a:buFont typeface="Symbol" pitchFamily="18" charset="2"/>
          <a:buChar char="·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333333"/>
    </a:dk1>
    <a:lt1>
      <a:srgbClr val="A9BDA9"/>
    </a:lt1>
    <a:dk2>
      <a:srgbClr val="004C2B"/>
    </a:dk2>
    <a:lt2>
      <a:srgbClr val="578963"/>
    </a:lt2>
    <a:accent1>
      <a:srgbClr val="FFCCCC"/>
    </a:accent1>
    <a:accent2>
      <a:srgbClr val="B3E1B3"/>
    </a:accent2>
    <a:accent3>
      <a:srgbClr val="D1DBD1"/>
    </a:accent3>
    <a:accent4>
      <a:srgbClr val="2A2A2A"/>
    </a:accent4>
    <a:accent5>
      <a:srgbClr val="FFE2E2"/>
    </a:accent5>
    <a:accent6>
      <a:srgbClr val="A2CCA2"/>
    </a:accent6>
    <a:hlink>
      <a:srgbClr val="B3D5EF"/>
    </a:hlink>
    <a:folHlink>
      <a:srgbClr val="D2AAD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14341</TotalTime>
  <Words>1368</Words>
  <Application>Microsoft Office PowerPoint</Application>
  <PresentationFormat>화면 슬라이드 쇼(4:3)</PresentationFormat>
  <Paragraphs>383</Paragraphs>
  <Slides>48</Slides>
  <Notes>35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48</vt:i4>
      </vt:variant>
    </vt:vector>
  </HeadingPairs>
  <TitlesOfParts>
    <vt:vector size="51" baseType="lpstr">
      <vt:lpstr>Blank Presentation</vt:lpstr>
      <vt:lpstr>Clip</vt:lpstr>
      <vt:lpstr>프레젠테이션</vt:lpstr>
      <vt:lpstr>PowerPoint 프레젠테이션</vt:lpstr>
      <vt:lpstr>PowerPoint 프레젠테이션</vt:lpstr>
      <vt:lpstr>PowerPoint 프레젠테이션</vt:lpstr>
      <vt:lpstr>SO THAT...</vt:lpstr>
      <vt:lpstr>PowerPoint 프레젠테이션</vt:lpstr>
      <vt:lpstr>PowerPoint 프레젠테이션</vt:lpstr>
      <vt:lpstr>When do you apply?</vt:lpstr>
      <vt:lpstr>PowerPoint 프레젠테이션</vt:lpstr>
      <vt:lpstr>TRA Procedure/ Training Overview</vt:lpstr>
      <vt:lpstr>TRA TRAINING PACKAGE</vt:lpstr>
      <vt:lpstr>Training Covers the:</vt:lpstr>
      <vt:lpstr>Guidelines of Training Workshop:</vt:lpstr>
      <vt:lpstr>You don’t need to study for this!</vt:lpstr>
      <vt:lpstr>PowerPoint 프레젠테이션</vt:lpstr>
      <vt:lpstr>PowerPoint 프레젠테이션</vt:lpstr>
      <vt:lpstr>DEFINITIONS</vt:lpstr>
      <vt:lpstr>EXAMPLE OF HAZARDS &amp; RISKS</vt:lpstr>
      <vt:lpstr>Calculation Method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Existing Safety Measures</vt:lpstr>
      <vt:lpstr>Action Plans are needed if:</vt:lpstr>
      <vt:lpstr>TRA   -   Task Risk Assessment</vt:lpstr>
      <vt:lpstr>BASIC TRA STEPS:</vt:lpstr>
      <vt:lpstr>Prevention Hierarchy for control measures</vt:lpstr>
      <vt:lpstr>Risk Score with Kinney &amp; Fine</vt:lpstr>
      <vt:lpstr>PowerPoint 프레젠테이션</vt:lpstr>
      <vt:lpstr>PowerPoint 프레젠테이션</vt:lpstr>
      <vt:lpstr>PowerPoint 프레젠테이션</vt:lpstr>
      <vt:lpstr>Risk Score Interpretation:</vt:lpstr>
      <vt:lpstr>Walk-through form &amp; Checklist </vt:lpstr>
      <vt:lpstr>Pit-falls </vt:lpstr>
      <vt:lpstr>PowerPoint 프레젠테이션</vt:lpstr>
      <vt:lpstr>Exercise 1: fix the tires of your bike</vt:lpstr>
      <vt:lpstr>Example 1: Electrical cabinet</vt:lpstr>
      <vt:lpstr>Exercise 2: Cut straps on bags</vt:lpstr>
      <vt:lpstr>PowerPoint 프레젠테이션</vt:lpstr>
      <vt:lpstr>Risk is to cut fingers/hand/bodyparts</vt:lpstr>
      <vt:lpstr>Initial Risk</vt:lpstr>
      <vt:lpstr>New Situation</vt:lpstr>
      <vt:lpstr>End Result</vt:lpstr>
      <vt:lpstr>PowerPoint 프레젠테이션</vt:lpstr>
    </vt:vector>
  </TitlesOfParts>
  <Company>DuPont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 Task Risk Assessment Process Training</dc:title>
  <dc:creator>Aubrey Heflin, Jr.</dc:creator>
  <cp:lastModifiedBy>김한기</cp:lastModifiedBy>
  <cp:revision>449</cp:revision>
  <cp:lastPrinted>2003-03-04T13:03:18Z</cp:lastPrinted>
  <dcterms:created xsi:type="dcterms:W3CDTF">2002-05-29T13:55:10Z</dcterms:created>
  <dcterms:modified xsi:type="dcterms:W3CDTF">2019-02-26T14:09:41Z</dcterms:modified>
</cp:coreProperties>
</file>